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32"/>
  </p:notesMasterIdLst>
  <p:sldIdLst>
    <p:sldId id="299" r:id="rId2"/>
    <p:sldId id="258" r:id="rId3"/>
    <p:sldId id="287" r:id="rId4"/>
    <p:sldId id="281" r:id="rId5"/>
    <p:sldId id="282" r:id="rId6"/>
    <p:sldId id="288" r:id="rId7"/>
    <p:sldId id="263" r:id="rId8"/>
    <p:sldId id="301" r:id="rId9"/>
    <p:sldId id="761" r:id="rId10"/>
    <p:sldId id="268" r:id="rId11"/>
    <p:sldId id="279" r:id="rId12"/>
    <p:sldId id="762" r:id="rId13"/>
    <p:sldId id="760" r:id="rId14"/>
    <p:sldId id="260" r:id="rId15"/>
    <p:sldId id="284" r:id="rId16"/>
    <p:sldId id="261" r:id="rId17"/>
    <p:sldId id="296" r:id="rId18"/>
    <p:sldId id="257" r:id="rId19"/>
    <p:sldId id="757" r:id="rId20"/>
    <p:sldId id="759" r:id="rId21"/>
    <p:sldId id="290" r:id="rId22"/>
    <p:sldId id="291" r:id="rId23"/>
    <p:sldId id="758" r:id="rId24"/>
    <p:sldId id="262" r:id="rId25"/>
    <p:sldId id="293" r:id="rId26"/>
    <p:sldId id="264" r:id="rId27"/>
    <p:sldId id="298" r:id="rId28"/>
    <p:sldId id="295" r:id="rId29"/>
    <p:sldId id="763" r:id="rId30"/>
    <p:sldId id="259"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L5R/fP8TNjtQAe4E+e8Qxhdvn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800000"/>
    <a:srgbClr val="2C4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20"/>
    <p:restoredTop sz="96352" autoAdjust="0"/>
  </p:normalViewPr>
  <p:slideViewPr>
    <p:cSldViewPr snapToGrid="0">
      <p:cViewPr varScale="1">
        <p:scale>
          <a:sx n="111" d="100"/>
          <a:sy n="111" d="100"/>
        </p:scale>
        <p:origin x="116" y="68"/>
      </p:cViewPr>
      <p:guideLst/>
    </p:cSldViewPr>
  </p:slideViewPr>
  <p:notesTextViewPr>
    <p:cViewPr>
      <p:scale>
        <a:sx n="1" d="1"/>
        <a:sy n="1" d="1"/>
      </p:scale>
      <p:origin x="0" y="0"/>
    </p:cViewPr>
  </p:notesTextViewPr>
  <p:sorterViewPr>
    <p:cViewPr>
      <p:scale>
        <a:sx n="1" d="1"/>
        <a:sy n="1" d="1"/>
      </p:scale>
      <p:origin x="0" y="-2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933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270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1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311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1710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6D2C33B-5790-4959-8785-B108DC5F05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3BE3EE-AF97-4116-811A-45290CA80A28}"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575C640D-A163-4E1B-94FD-34571FCBF84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71534C0-68A2-49CF-BA0F-131A77928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62653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076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7999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641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6915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753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0373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54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55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438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66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770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154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506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766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2192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2192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72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paied.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hpaied.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png"/><Relationship Id="rId5" Type="http://schemas.openxmlformats.org/officeDocument/2006/relationships/image" Target="../media/image18.jpeg"/><Relationship Id="rId10" Type="http://schemas.openxmlformats.org/officeDocument/2006/relationships/hyperlink" Target="https://hpaied.org/" TargetMode="External"/><Relationship Id="rId4" Type="http://schemas.openxmlformats.org/officeDocument/2006/relationships/image" Target="../media/image17.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paied.org/"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paied.or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www.hpaied.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hpaied.org/" TargetMode="External"/><Relationship Id="rId4" Type="http://schemas.openxmlformats.org/officeDocument/2006/relationships/hyperlink" Target="https://bit.ly/3usOGk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hpaie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paied.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hpaied.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paie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0" y="-427"/>
            <a:ext cx="12192001" cy="6858000"/>
          </a:xfrm>
          <a:prstGeom prst="rect">
            <a:avLst/>
          </a:prstGeom>
          <a:gradFill>
            <a:gsLst>
              <a:gs pos="0">
                <a:srgbClr val="000000"/>
              </a:gs>
              <a:gs pos="100000">
                <a:srgbClr val="2F5496"/>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10800000" flipH="1">
            <a:off x="455521" y="-1720"/>
            <a:ext cx="11750040" cy="6840685"/>
          </a:xfrm>
          <a:prstGeom prst="rect">
            <a:avLst/>
          </a:prstGeom>
          <a:gradFill>
            <a:gsLst>
              <a:gs pos="0">
                <a:srgbClr val="1F3864">
                  <a:alpha val="60392"/>
                </a:srgbClr>
              </a:gs>
              <a:gs pos="21000">
                <a:srgbClr val="1F3864">
                  <a:alpha val="60392"/>
                </a:srgbClr>
              </a:gs>
              <a:gs pos="100000">
                <a:srgbClr val="4472C4">
                  <a:alpha val="0"/>
                </a:srgbClr>
              </a:gs>
            </a:gsLst>
            <a:lin ang="21593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8606054" y="-1291"/>
            <a:ext cx="3608179" cy="6858864"/>
          </a:xfrm>
          <a:prstGeom prst="rect">
            <a:avLst/>
          </a:prstGeom>
          <a:gradFill>
            <a:gsLst>
              <a:gs pos="0">
                <a:srgbClr val="2F5496">
                  <a:alpha val="0"/>
                </a:srgbClr>
              </a:gs>
              <a:gs pos="99000">
                <a:srgbClr val="000000">
                  <a:alpha val="40392"/>
                </a:srgbClr>
              </a:gs>
              <a:gs pos="100000">
                <a:srgbClr val="000000">
                  <a:alpha val="40392"/>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rot="-6325827">
            <a:off x="6059728" y="779270"/>
            <a:ext cx="4967533" cy="4988390"/>
          </a:xfrm>
          <a:prstGeom prst="ellipse">
            <a:avLst/>
          </a:prstGeom>
          <a:gradFill>
            <a:gsLst>
              <a:gs pos="0">
                <a:srgbClr val="4472C4">
                  <a:alpha val="23529"/>
                </a:srgbClr>
              </a:gs>
              <a:gs pos="79000">
                <a:srgbClr val="8DA9DB">
                  <a:alpha val="0"/>
                </a:srgbClr>
              </a:gs>
              <a:gs pos="100000">
                <a:srgbClr val="8DA9DB">
                  <a:alpha val="0"/>
                </a:srgbClr>
              </a:gs>
            </a:gsLst>
            <a:lin ang="14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rot="-5400000" flipH="1">
            <a:off x="6967085" y="1632660"/>
            <a:ext cx="6857572" cy="3592258"/>
          </a:xfrm>
          <a:prstGeom prst="rect">
            <a:avLst/>
          </a:prstGeom>
          <a:gradFill>
            <a:gsLst>
              <a:gs pos="0">
                <a:srgbClr val="2F5496">
                  <a:alpha val="49411"/>
                </a:srgbClr>
              </a:gs>
              <a:gs pos="99000">
                <a:srgbClr val="000000">
                  <a:alpha val="0"/>
                </a:srgbClr>
              </a:gs>
              <a:gs pos="100000">
                <a:srgbClr val="000000">
                  <a:alpha val="0"/>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968" y="628650"/>
            <a:ext cx="12205561" cy="5702679"/>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97" name="Google Shape;97;p1"/>
          <p:cNvSpPr txBox="1">
            <a:spLocks noGrp="1"/>
          </p:cNvSpPr>
          <p:nvPr>
            <p:ph type="title"/>
          </p:nvPr>
        </p:nvSpPr>
        <p:spPr>
          <a:xfrm>
            <a:off x="1197077" y="1075339"/>
            <a:ext cx="9883647" cy="496768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800"/>
              </a:spcBef>
              <a:spcAft>
                <a:spcPts val="0"/>
              </a:spcAft>
              <a:buClr>
                <a:schemeClr val="dk1"/>
              </a:buClr>
              <a:buSzPts val="4800"/>
              <a:buFont typeface="Calibri"/>
              <a:buNone/>
            </a:pPr>
            <a:r>
              <a:rPr lang="en-US" sz="4900" b="1" dirty="0">
                <a:solidFill>
                  <a:srgbClr val="800000"/>
                </a:solidFill>
                <a:effectLst>
                  <a:outerShdw blurRad="38100" dist="38100" dir="2700000" algn="tl">
                    <a:srgbClr val="000000">
                      <a:alpha val="43137"/>
                    </a:srgbClr>
                  </a:outerShdw>
                </a:effectLst>
              </a:rPr>
              <a:t>The Impact of the Maine Indian Claims Settlement Act’s Restrictions on the Application of Federal Indian Policy to the Wabanaki Nations</a:t>
            </a:r>
            <a:br>
              <a:rPr lang="en-US" sz="4900" b="1" dirty="0">
                <a:solidFill>
                  <a:srgbClr val="800000"/>
                </a:solidFill>
                <a:effectLst>
                  <a:outerShdw blurRad="38100" dist="38100" dir="2700000" algn="tl">
                    <a:srgbClr val="000000">
                      <a:alpha val="43137"/>
                    </a:srgbClr>
                  </a:outerShdw>
                </a:effectLst>
              </a:rPr>
            </a:br>
            <a:br>
              <a:rPr lang="en-US" sz="2700" b="1" dirty="0">
                <a:solidFill>
                  <a:srgbClr val="800000"/>
                </a:solidFill>
                <a:effectLst>
                  <a:outerShdw blurRad="38100" dist="38100" dir="2700000" algn="tl">
                    <a:srgbClr val="000000">
                      <a:alpha val="43137"/>
                    </a:srgbClr>
                  </a:outerShdw>
                </a:effectLst>
              </a:rPr>
            </a:br>
            <a:br>
              <a:rPr lang="en-US" sz="800" b="1" dirty="0">
                <a:solidFill>
                  <a:srgbClr val="800000"/>
                </a:solidFill>
                <a:effectLst>
                  <a:outerShdw blurRad="38100" dist="38100" dir="2700000" algn="tl">
                    <a:srgbClr val="000000">
                      <a:alpha val="43137"/>
                    </a:srgbClr>
                  </a:outerShdw>
                </a:effectLst>
              </a:rPr>
            </a:br>
            <a:br>
              <a:rPr lang="en-US" sz="1300" b="1" dirty="0">
                <a:solidFill>
                  <a:srgbClr val="800000"/>
                </a:solidFill>
                <a:effectLst>
                  <a:outerShdw blurRad="38100" dist="38100" dir="2700000" algn="tl">
                    <a:srgbClr val="000000">
                      <a:alpha val="43137"/>
                    </a:srgbClr>
                  </a:outerShdw>
                </a:effectLst>
              </a:rPr>
            </a:br>
            <a:br>
              <a:rPr lang="en-US" sz="2700" b="1" dirty="0"/>
            </a:br>
            <a:r>
              <a:rPr lang="en-US" sz="2700" b="1" dirty="0"/>
              <a:t>Prof. Joe Kalt</a:t>
            </a:r>
            <a:br>
              <a:rPr lang="en-US" sz="2400" b="1" dirty="0"/>
            </a:br>
            <a:r>
              <a:rPr lang="en-US" sz="1800" b="1" dirty="0"/>
              <a:t>The Harvard Project on American Indian Economic Development</a:t>
            </a:r>
            <a:br>
              <a:rPr lang="en-US" sz="300" b="1" dirty="0"/>
            </a:br>
            <a:r>
              <a:rPr lang="en-US" sz="1800" b="1" dirty="0"/>
              <a:t>John F. Kennedy School of Government</a:t>
            </a:r>
            <a:br>
              <a:rPr lang="en-US" sz="1800" b="1" dirty="0"/>
            </a:br>
            <a:r>
              <a:rPr lang="en-US" sz="1800" b="1" dirty="0"/>
              <a:t>Harvard University</a:t>
            </a:r>
            <a:br>
              <a:rPr lang="en-US" sz="2000" b="1" dirty="0"/>
            </a:br>
            <a:br>
              <a:rPr lang="en-US" sz="900" b="1" dirty="0"/>
            </a:br>
            <a:r>
              <a:rPr lang="en-US" sz="1600" b="1" dirty="0"/>
              <a:t>March 9, 2023</a:t>
            </a:r>
            <a:endParaRPr lang="en-US" sz="1100" dirty="0">
              <a:solidFill>
                <a:srgbClr val="FFFFFF"/>
              </a:solidFill>
              <a:latin typeface="Calibri"/>
              <a:ea typeface="Calibri"/>
              <a:cs typeface="Calibri"/>
              <a:sym typeface="Calibri"/>
            </a:endParaRPr>
          </a:p>
        </p:txBody>
      </p:sp>
      <p:pic>
        <p:nvPicPr>
          <p:cNvPr id="98" name="Google Shape;98;p1" descr="Shape&#10;&#10;Description automatically generated">
            <a:hlinkClick r:id="rId3"/>
          </p:cNvPr>
          <p:cNvPicPr preferRelativeResize="0"/>
          <p:nvPr/>
        </p:nvPicPr>
        <p:blipFill rotWithShape="1">
          <a:blip r:embed="rId4">
            <a:alphaModFix/>
          </a:blip>
          <a:srcRect/>
          <a:stretch/>
        </p:blipFill>
        <p:spPr>
          <a:xfrm>
            <a:off x="9241259" y="3786311"/>
            <a:ext cx="2337767" cy="2243786"/>
          </a:xfrm>
          <a:prstGeom prst="rect">
            <a:avLst/>
          </a:prstGeom>
          <a:noFill/>
          <a:ln>
            <a:noFill/>
          </a:ln>
        </p:spPr>
      </p:pic>
      <p:sp>
        <p:nvSpPr>
          <p:cNvPr id="99" name="Google Shape;99;p1"/>
          <p:cNvSpPr txBox="1"/>
          <p:nvPr/>
        </p:nvSpPr>
        <p:spPr>
          <a:xfrm>
            <a:off x="556592" y="87717"/>
            <a:ext cx="11179888" cy="46066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1400"/>
              <a:buFont typeface="Arial"/>
              <a:buNone/>
            </a:pPr>
            <a:r>
              <a:rPr lang="en-US" sz="1800" b="1" i="0" u="none" strike="noStrike" cap="none" dirty="0">
                <a:solidFill>
                  <a:srgbClr val="FFFFFF"/>
                </a:solidFill>
                <a:latin typeface="Calibri"/>
                <a:ea typeface="Calibri"/>
                <a:cs typeface="Calibri"/>
                <a:sym typeface="Calibri"/>
              </a:rPr>
              <a:t>The Harvard Project on American Indian Economic Development</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297011" y="5959364"/>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407801" y="399708"/>
            <a:ext cx="11376397" cy="1325563"/>
          </a:xfrm>
        </p:spPr>
        <p:txBody>
          <a:bodyPr/>
          <a:lstStyle/>
          <a:p>
            <a:r>
              <a:rPr lang="en-US" dirty="0">
                <a:solidFill>
                  <a:srgbClr val="000066"/>
                </a:solidFill>
                <a:effectLst>
                  <a:outerShdw blurRad="38100" dist="38100" dir="2700000" algn="tl">
                    <a:srgbClr val="000000">
                      <a:alpha val="43137"/>
                    </a:srgbClr>
                  </a:outerShdw>
                </a:effectLst>
              </a:rPr>
              <a:t>U.S. Tribes Are Increasingly Fiscally </a:t>
            </a:r>
            <a:r>
              <a:rPr lang="en-US" i="1" dirty="0">
                <a:solidFill>
                  <a:srgbClr val="000066"/>
                </a:solidFill>
                <a:effectLst>
                  <a:outerShdw blurRad="38100" dist="38100" dir="2700000" algn="tl">
                    <a:srgbClr val="000000">
                      <a:alpha val="43137"/>
                    </a:srgbClr>
                  </a:outerShdw>
                </a:effectLst>
              </a:rPr>
              <a:t>Independent</a:t>
            </a:r>
          </a:p>
        </p:txBody>
      </p:sp>
      <p:pic>
        <p:nvPicPr>
          <p:cNvPr id="13" name="Picture 12" descr="Chart&#10;&#10;Description automatically generated">
            <a:extLst>
              <a:ext uri="{FF2B5EF4-FFF2-40B4-BE49-F238E27FC236}">
                <a16:creationId xmlns:a16="http://schemas.microsoft.com/office/drawing/2014/main" id="{46CC3534-98E1-7B5A-5530-6FACE96CAA25}"/>
              </a:ext>
            </a:extLst>
          </p:cNvPr>
          <p:cNvPicPr>
            <a:picLocks noChangeAspect="1"/>
          </p:cNvPicPr>
          <p:nvPr/>
        </p:nvPicPr>
        <p:blipFill>
          <a:blip r:embed="rId5"/>
          <a:stretch>
            <a:fillRect/>
          </a:stretch>
        </p:blipFill>
        <p:spPr>
          <a:xfrm>
            <a:off x="2209799" y="2018668"/>
            <a:ext cx="7772400" cy="4439624"/>
          </a:xfrm>
          <a:prstGeom prst="rect">
            <a:avLst/>
          </a:prstGeom>
        </p:spPr>
      </p:pic>
      <p:sp>
        <p:nvSpPr>
          <p:cNvPr id="14" name="Right Brace 13">
            <a:extLst>
              <a:ext uri="{FF2B5EF4-FFF2-40B4-BE49-F238E27FC236}">
                <a16:creationId xmlns:a16="http://schemas.microsoft.com/office/drawing/2014/main" id="{6411E4F2-0892-82A9-DCD2-191C1CD7D7D0}"/>
              </a:ext>
            </a:extLst>
          </p:cNvPr>
          <p:cNvSpPr/>
          <p:nvPr/>
        </p:nvSpPr>
        <p:spPr>
          <a:xfrm>
            <a:off x="9307961" y="3739580"/>
            <a:ext cx="271167" cy="22197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Placeholder 1">
            <a:extLst>
              <a:ext uri="{FF2B5EF4-FFF2-40B4-BE49-F238E27FC236}">
                <a16:creationId xmlns:a16="http://schemas.microsoft.com/office/drawing/2014/main" id="{86B58D39-119B-EC70-DEED-2710D9C54644}"/>
              </a:ext>
            </a:extLst>
          </p:cNvPr>
          <p:cNvSpPr txBox="1">
            <a:spLocks/>
          </p:cNvSpPr>
          <p:nvPr/>
        </p:nvSpPr>
        <p:spPr>
          <a:xfrm>
            <a:off x="9579128" y="4445803"/>
            <a:ext cx="1986456" cy="807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r>
              <a:rPr lang="en-US" dirty="0"/>
              <a:t>Tribal Revenue from Self-Government</a:t>
            </a:r>
          </a:p>
        </p:txBody>
      </p:sp>
    </p:spTree>
    <p:extLst>
      <p:ext uri="{BB962C8B-B14F-4D97-AF65-F5344CB8AC3E}">
        <p14:creationId xmlns:p14="http://schemas.microsoft.com/office/powerpoint/2010/main" val="246850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17048" y="6048639"/>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407801" y="311926"/>
            <a:ext cx="11376397" cy="1325563"/>
          </a:xfrm>
        </p:spPr>
        <p:txBody>
          <a:bodyPr/>
          <a:lstStyle/>
          <a:p>
            <a:r>
              <a:rPr lang="en-US" dirty="0">
                <a:solidFill>
                  <a:srgbClr val="000066"/>
                </a:solidFill>
                <a:effectLst>
                  <a:outerShdw blurRad="38100" dist="38100" dir="2700000" algn="tl">
                    <a:srgbClr val="000000">
                      <a:alpha val="43137"/>
                    </a:srgbClr>
                  </a:outerShdw>
                </a:effectLst>
              </a:rPr>
              <a:t>Funding of Successful Tribal Government Programs</a:t>
            </a:r>
          </a:p>
        </p:txBody>
      </p:sp>
      <p:pic>
        <p:nvPicPr>
          <p:cNvPr id="7" name="Picture 6" descr="Chart, bar chart&#10;&#10;Description automatically generated">
            <a:extLst>
              <a:ext uri="{FF2B5EF4-FFF2-40B4-BE49-F238E27FC236}">
                <a16:creationId xmlns:a16="http://schemas.microsoft.com/office/drawing/2014/main" id="{77D887CD-B6BD-C098-6F54-B63CFD7FBE45}"/>
              </a:ext>
            </a:extLst>
          </p:cNvPr>
          <p:cNvPicPr>
            <a:picLocks noChangeAspect="1"/>
          </p:cNvPicPr>
          <p:nvPr/>
        </p:nvPicPr>
        <p:blipFill rotWithShape="1">
          <a:blip r:embed="rId5"/>
          <a:srcRect l="649" t="1267" r="527" b="1925"/>
          <a:stretch/>
        </p:blipFill>
        <p:spPr>
          <a:xfrm>
            <a:off x="3385677" y="2012051"/>
            <a:ext cx="6658093" cy="4597255"/>
          </a:xfrm>
          <a:prstGeom prst="rect">
            <a:avLst/>
          </a:prstGeom>
        </p:spPr>
      </p:pic>
      <p:sp>
        <p:nvSpPr>
          <p:cNvPr id="6" name="TextBox 5">
            <a:extLst>
              <a:ext uri="{FF2B5EF4-FFF2-40B4-BE49-F238E27FC236}">
                <a16:creationId xmlns:a16="http://schemas.microsoft.com/office/drawing/2014/main" id="{02C70763-B282-4891-9FDF-06F266511E5B}"/>
              </a:ext>
            </a:extLst>
          </p:cNvPr>
          <p:cNvSpPr txBox="1"/>
          <p:nvPr/>
        </p:nvSpPr>
        <p:spPr>
          <a:xfrm>
            <a:off x="3226003" y="1521849"/>
            <a:ext cx="6093562"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Funding Sources for a Sample of</a:t>
            </a:r>
          </a:p>
          <a:p>
            <a:pPr algn="ctr"/>
            <a:r>
              <a:rPr lang="en-US" sz="2000" b="1" dirty="0">
                <a:latin typeface="Calibri" panose="020F0502020204030204" pitchFamily="34" charset="0"/>
                <a:cs typeface="Calibri" panose="020F0502020204030204" pitchFamily="34" charset="0"/>
              </a:rPr>
              <a:t>925 High-Performing Tribal Programs</a:t>
            </a:r>
          </a:p>
        </p:txBody>
      </p:sp>
      <p:sp>
        <p:nvSpPr>
          <p:cNvPr id="2" name="Oval 1">
            <a:extLst>
              <a:ext uri="{FF2B5EF4-FFF2-40B4-BE49-F238E27FC236}">
                <a16:creationId xmlns:a16="http://schemas.microsoft.com/office/drawing/2014/main" id="{5CB620AF-D569-B82F-B37D-3C38F0C67943}"/>
              </a:ext>
            </a:extLst>
          </p:cNvPr>
          <p:cNvSpPr/>
          <p:nvPr/>
        </p:nvSpPr>
        <p:spPr>
          <a:xfrm rot="295946">
            <a:off x="4185113" y="3067798"/>
            <a:ext cx="4039844" cy="583676"/>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12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CFBD17-4375-4349-800F-A413C4299434}"/>
              </a:ext>
            </a:extLst>
          </p:cNvPr>
          <p:cNvSpPr>
            <a:spLocks noGrp="1"/>
          </p:cNvSpPr>
          <p:nvPr>
            <p:ph type="subTitle" idx="1"/>
          </p:nvPr>
        </p:nvSpPr>
        <p:spPr>
          <a:xfrm>
            <a:off x="1377696" y="2190204"/>
            <a:ext cx="9144000" cy="1655762"/>
          </a:xfrm>
        </p:spPr>
        <p:txBody>
          <a:bodyPr>
            <a:noAutofit/>
          </a:bodyPr>
          <a:lstStyle/>
          <a:p>
            <a:pPr algn="l">
              <a:lnSpc>
                <a:spcPct val="100000"/>
              </a:lnSpc>
              <a:buClr>
                <a:srgbClr val="800000"/>
              </a:buClr>
              <a:buFont typeface="Wingdings" panose="05000000000000000000" pitchFamily="2" charset="2"/>
              <a:buChar char="Ø"/>
            </a:pPr>
            <a:r>
              <a:rPr lang="en-US" sz="3200" dirty="0"/>
              <a:t>It’s not all about gaming</a:t>
            </a:r>
          </a:p>
          <a:p>
            <a:pPr algn="l">
              <a:lnSpc>
                <a:spcPct val="100000"/>
              </a:lnSpc>
              <a:buClr>
                <a:srgbClr val="800000"/>
              </a:buClr>
              <a:buFont typeface="Wingdings" panose="05000000000000000000" pitchFamily="2" charset="2"/>
              <a:buChar char="Ø"/>
            </a:pPr>
            <a:r>
              <a:rPr lang="en-US" sz="3200" dirty="0"/>
              <a:t>It’s not about federal spending</a:t>
            </a:r>
          </a:p>
          <a:p>
            <a:pPr algn="l">
              <a:lnSpc>
                <a:spcPct val="100000"/>
              </a:lnSpc>
              <a:buClr>
                <a:srgbClr val="800000"/>
              </a:buClr>
              <a:buFont typeface="Wingdings" panose="05000000000000000000" pitchFamily="2" charset="2"/>
              <a:buChar char="Ø"/>
            </a:pPr>
            <a:r>
              <a:rPr lang="en-US" sz="3200" dirty="0"/>
              <a:t>It is all – or at least mostly – about the federal policy shift to tribal self-government</a:t>
            </a:r>
          </a:p>
        </p:txBody>
      </p:sp>
      <p:sp>
        <p:nvSpPr>
          <p:cNvPr id="6" name="Title 9">
            <a:extLst>
              <a:ext uri="{FF2B5EF4-FFF2-40B4-BE49-F238E27FC236}">
                <a16:creationId xmlns:a16="http://schemas.microsoft.com/office/drawing/2014/main" id="{AA56A4BD-3E95-46C0-895A-C7862E3D36B8}"/>
              </a:ext>
            </a:extLst>
          </p:cNvPr>
          <p:cNvSpPr txBox="1">
            <a:spLocks/>
          </p:cNvSpPr>
          <p:nvPr/>
        </p:nvSpPr>
        <p:spPr>
          <a:xfrm>
            <a:off x="838200" y="606529"/>
            <a:ext cx="10515600" cy="132556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4400" dirty="0">
                <a:solidFill>
                  <a:srgbClr val="000066"/>
                </a:solidFill>
                <a:effectLst>
                  <a:outerShdw blurRad="38100" dist="38100" dir="2700000" algn="tl">
                    <a:srgbClr val="000000">
                      <a:alpha val="43137"/>
                    </a:srgbClr>
                  </a:outerShdw>
                </a:effectLst>
              </a:rPr>
              <a:t>Why the Strong Economic Growth Outside of Maine?</a:t>
            </a:r>
          </a:p>
        </p:txBody>
      </p:sp>
      <p:pic>
        <p:nvPicPr>
          <p:cNvPr id="9" name="Google Shape;122;p4" descr="Shape&#10;&#10;Description automatically generated">
            <a:hlinkClick r:id="rId2"/>
            <a:extLst>
              <a:ext uri="{FF2B5EF4-FFF2-40B4-BE49-F238E27FC236}">
                <a16:creationId xmlns:a16="http://schemas.microsoft.com/office/drawing/2014/main" id="{16DABDA9-9AC8-4058-9F6C-D46CDC079907}"/>
              </a:ext>
            </a:extLst>
          </p:cNvPr>
          <p:cNvPicPr preferRelativeResize="0"/>
          <p:nvPr/>
        </p:nvPicPr>
        <p:blipFill rotWithShape="1">
          <a:blip r:embed="rId3">
            <a:alphaModFix/>
          </a:blip>
          <a:srcRect/>
          <a:stretch/>
        </p:blipFill>
        <p:spPr>
          <a:xfrm>
            <a:off x="11353800" y="6041324"/>
            <a:ext cx="735963" cy="706376"/>
          </a:xfrm>
          <a:prstGeom prst="rect">
            <a:avLst/>
          </a:prstGeom>
          <a:noFill/>
          <a:ln>
            <a:noFill/>
          </a:ln>
        </p:spPr>
      </p:pic>
    </p:spTree>
    <p:extLst>
      <p:ext uri="{BB962C8B-B14F-4D97-AF65-F5344CB8AC3E}">
        <p14:creationId xmlns:p14="http://schemas.microsoft.com/office/powerpoint/2010/main" val="291693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207496" y="5980040"/>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838200" y="444798"/>
            <a:ext cx="10515600" cy="1325563"/>
          </a:xfrm>
        </p:spPr>
        <p:txBody>
          <a:bodyPr>
            <a:normAutofit/>
          </a:bodyPr>
          <a:lstStyle/>
          <a:p>
            <a:r>
              <a:rPr lang="en-US" sz="4200" dirty="0">
                <a:solidFill>
                  <a:srgbClr val="000066"/>
                </a:solidFill>
                <a:effectLst>
                  <a:outerShdw blurRad="38100" dist="38100" dir="2700000" algn="tl">
                    <a:srgbClr val="000000">
                      <a:alpha val="43137"/>
                    </a:srgbClr>
                  </a:outerShdw>
                </a:effectLst>
              </a:rPr>
              <a:t>Research on the Effects of Federal Policies of Self-Determination through Self-Government</a:t>
            </a:r>
          </a:p>
        </p:txBody>
      </p:sp>
      <p:sp>
        <p:nvSpPr>
          <p:cNvPr id="11" name="Text Placeholder 10">
            <a:extLst>
              <a:ext uri="{FF2B5EF4-FFF2-40B4-BE49-F238E27FC236}">
                <a16:creationId xmlns:a16="http://schemas.microsoft.com/office/drawing/2014/main" id="{8FDD4C0D-2A6C-D35A-944D-12C236AA74AF}"/>
              </a:ext>
            </a:extLst>
          </p:cNvPr>
          <p:cNvSpPr>
            <a:spLocks noGrp="1"/>
          </p:cNvSpPr>
          <p:nvPr>
            <p:ph type="body" idx="1"/>
          </p:nvPr>
        </p:nvSpPr>
        <p:spPr>
          <a:xfrm>
            <a:off x="838199" y="1941250"/>
            <a:ext cx="11105259" cy="4351338"/>
          </a:xfrm>
        </p:spPr>
        <p:txBody>
          <a:bodyPr>
            <a:normAutofit fontScale="85000" lnSpcReduction="10000"/>
          </a:bodyPr>
          <a:lstStyle/>
          <a:p>
            <a:pPr>
              <a:lnSpc>
                <a:spcPct val="100000"/>
              </a:lnSpc>
              <a:buClr>
                <a:srgbClr val="800000"/>
              </a:buClr>
              <a:buFont typeface="Wingdings" panose="05000000000000000000" pitchFamily="2" charset="2"/>
              <a:buChar char="Ø"/>
            </a:pPr>
            <a:r>
              <a:rPr lang="en-US" dirty="0"/>
              <a:t>Tribes that took over timber operations on their reservations produced higher prices per log, greater income, higher productivity</a:t>
            </a:r>
          </a:p>
          <a:p>
            <a:pPr>
              <a:lnSpc>
                <a:spcPct val="100000"/>
              </a:lnSpc>
              <a:buClr>
                <a:srgbClr val="800000"/>
              </a:buClr>
              <a:buFont typeface="Wingdings" panose="05000000000000000000" pitchFamily="2" charset="2"/>
              <a:buChar char="Ø"/>
            </a:pPr>
            <a:r>
              <a:rPr lang="en-US" dirty="0"/>
              <a:t>Tribes that took over health care produced shorter waiting times, higher patient satisfaction</a:t>
            </a:r>
          </a:p>
          <a:p>
            <a:pPr>
              <a:lnSpc>
                <a:spcPct val="100000"/>
              </a:lnSpc>
              <a:buClr>
                <a:srgbClr val="800000"/>
              </a:buClr>
              <a:buFont typeface="Wingdings" panose="05000000000000000000" pitchFamily="2" charset="2"/>
              <a:buChar char="Ø"/>
            </a:pPr>
            <a:r>
              <a:rPr lang="en-US" dirty="0"/>
              <a:t>Tribes that took over financial management produced higher ROIs </a:t>
            </a:r>
          </a:p>
          <a:p>
            <a:pPr>
              <a:lnSpc>
                <a:spcPct val="100000"/>
              </a:lnSpc>
              <a:buClr>
                <a:srgbClr val="800000"/>
              </a:buClr>
              <a:buFont typeface="Wingdings" panose="05000000000000000000" pitchFamily="2" charset="2"/>
              <a:buChar char="Ø"/>
            </a:pPr>
            <a:r>
              <a:rPr lang="en-US" dirty="0"/>
              <a:t>Tribes that took over housing had units that were more solvent and in better repair</a:t>
            </a:r>
          </a:p>
          <a:p>
            <a:pPr>
              <a:lnSpc>
                <a:spcPct val="100000"/>
              </a:lnSpc>
              <a:buClr>
                <a:srgbClr val="800000"/>
              </a:buClr>
              <a:buFont typeface="Wingdings" panose="05000000000000000000" pitchFamily="2" charset="2"/>
              <a:buChar char="Ø"/>
            </a:pPr>
            <a:r>
              <a:rPr lang="en-US" dirty="0"/>
              <a:t>Tribes that took over education improved scores and graduation rates</a:t>
            </a:r>
          </a:p>
          <a:p>
            <a:pPr>
              <a:lnSpc>
                <a:spcPct val="100000"/>
              </a:lnSpc>
              <a:buClr>
                <a:srgbClr val="800000"/>
              </a:buClr>
              <a:buFont typeface="Wingdings" panose="05000000000000000000" pitchFamily="2" charset="2"/>
              <a:buChar char="Ø"/>
            </a:pPr>
            <a:r>
              <a:rPr lang="en-US" dirty="0"/>
              <a:t>Tribes excluded from self-government have languished economically</a:t>
            </a:r>
          </a:p>
          <a:p>
            <a:pPr lvl="1">
              <a:lnSpc>
                <a:spcPct val="100000"/>
              </a:lnSpc>
              <a:spcBef>
                <a:spcPts val="1200"/>
              </a:spcBef>
              <a:spcAft>
                <a:spcPts val="600"/>
              </a:spcAft>
              <a:buClr>
                <a:srgbClr val="800000"/>
              </a:buClr>
              <a:buFont typeface="Wingdings" panose="05000000000000000000" pitchFamily="2" charset="2"/>
              <a:buChar char="Ø"/>
            </a:pPr>
            <a:r>
              <a:rPr lang="en-US" dirty="0"/>
              <a:t>The “event” of self-governance in the late 1980s after </a:t>
            </a:r>
            <a:r>
              <a:rPr lang="en-US" i="1" dirty="0"/>
              <a:t>decades </a:t>
            </a:r>
            <a:r>
              <a:rPr lang="en-US" dirty="0"/>
              <a:t>of stagnation</a:t>
            </a:r>
          </a:p>
          <a:p>
            <a:pPr lvl="1">
              <a:lnSpc>
                <a:spcPct val="100000"/>
              </a:lnSpc>
              <a:buClr>
                <a:srgbClr val="800000"/>
              </a:buClr>
              <a:buFont typeface="Wingdings" panose="05000000000000000000" pitchFamily="2" charset="2"/>
              <a:buChar char="Ø"/>
            </a:pPr>
            <a:r>
              <a:rPr lang="en-US" dirty="0"/>
              <a:t>Alaska, Canada</a:t>
            </a:r>
          </a:p>
        </p:txBody>
      </p:sp>
    </p:spTree>
    <p:extLst>
      <p:ext uri="{BB962C8B-B14F-4D97-AF65-F5344CB8AC3E}">
        <p14:creationId xmlns:p14="http://schemas.microsoft.com/office/powerpoint/2010/main" val="342480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31679" y="6034009"/>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410954" y="253382"/>
            <a:ext cx="11370091" cy="1325563"/>
          </a:xfrm>
        </p:spPr>
        <p:txBody>
          <a:bodyPr/>
          <a:lstStyle/>
          <a:p>
            <a:r>
              <a:rPr lang="en-US" dirty="0">
                <a:solidFill>
                  <a:srgbClr val="000066"/>
                </a:solidFill>
                <a:effectLst>
                  <a:outerShdw blurRad="38100" dist="38100" dir="2700000" algn="tl">
                    <a:srgbClr val="000000">
                      <a:alpha val="43137"/>
                    </a:srgbClr>
                  </a:outerShdw>
                </a:effectLst>
              </a:rPr>
              <a:t>The Wabanakis Have Not Been Able to Keep Up</a:t>
            </a:r>
          </a:p>
        </p:txBody>
      </p:sp>
      <p:pic>
        <p:nvPicPr>
          <p:cNvPr id="3" name="Picture 2" descr="Chart, line chart&#10;&#10;Description automatically generated">
            <a:extLst>
              <a:ext uri="{FF2B5EF4-FFF2-40B4-BE49-F238E27FC236}">
                <a16:creationId xmlns:a16="http://schemas.microsoft.com/office/drawing/2014/main" id="{7EA45677-DFB3-0348-AA36-21B0E619ABB0}"/>
              </a:ext>
            </a:extLst>
          </p:cNvPr>
          <p:cNvPicPr>
            <a:picLocks noChangeAspect="1"/>
          </p:cNvPicPr>
          <p:nvPr/>
        </p:nvPicPr>
        <p:blipFill>
          <a:blip r:embed="rId5"/>
          <a:stretch>
            <a:fillRect/>
          </a:stretch>
        </p:blipFill>
        <p:spPr>
          <a:xfrm>
            <a:off x="2209799" y="1833593"/>
            <a:ext cx="7772400" cy="4439624"/>
          </a:xfrm>
          <a:prstGeom prst="rect">
            <a:avLst/>
          </a:prstGeom>
        </p:spPr>
      </p:pic>
      <p:sp>
        <p:nvSpPr>
          <p:cNvPr id="2" name="Rectangle 1">
            <a:extLst>
              <a:ext uri="{FF2B5EF4-FFF2-40B4-BE49-F238E27FC236}">
                <a16:creationId xmlns:a16="http://schemas.microsoft.com/office/drawing/2014/main" id="{AAF167CA-285C-4F98-A7D0-98B9546E6347}"/>
              </a:ext>
            </a:extLst>
          </p:cNvPr>
          <p:cNvSpPr/>
          <p:nvPr/>
        </p:nvSpPr>
        <p:spPr>
          <a:xfrm>
            <a:off x="4557370" y="1901952"/>
            <a:ext cx="2794406" cy="6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071D42C-8BAA-48A6-AD8D-D8055C0693FF}"/>
              </a:ext>
            </a:extLst>
          </p:cNvPr>
          <p:cNvSpPr txBox="1"/>
          <p:nvPr/>
        </p:nvSpPr>
        <p:spPr>
          <a:xfrm>
            <a:off x="2428646" y="1506933"/>
            <a:ext cx="7936992" cy="1138773"/>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Real Income Growth: </a:t>
            </a:r>
          </a:p>
          <a:p>
            <a:pPr algn="ctr"/>
            <a:r>
              <a:rPr lang="en-US" sz="2400" b="1" dirty="0">
                <a:latin typeface="Calibri" panose="020F0502020204030204" pitchFamily="34" charset="0"/>
                <a:cs typeface="Calibri" panose="020F0502020204030204" pitchFamily="34" charset="0"/>
              </a:rPr>
              <a:t>Wabanaki Nations v. Non-Maine Tribes</a:t>
            </a:r>
          </a:p>
          <a:p>
            <a:pPr algn="ctr"/>
            <a:r>
              <a:rPr lang="en-US" sz="1800" dirty="0">
                <a:latin typeface="Calibri" panose="020F0502020204030204" pitchFamily="34" charset="0"/>
                <a:cs typeface="Calibri" panose="020F0502020204030204" pitchFamily="34" charset="0"/>
              </a:rPr>
              <a:t>Real (Inflation-adjusted) Income; 1989 = 100</a:t>
            </a:r>
          </a:p>
        </p:txBody>
      </p:sp>
    </p:spTree>
    <p:extLst>
      <p:ext uri="{BB962C8B-B14F-4D97-AF65-F5344CB8AC3E}">
        <p14:creationId xmlns:p14="http://schemas.microsoft.com/office/powerpoint/2010/main" val="401791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22;p4" descr="Shape&#10;&#10;Description automatically generated">
            <a:hlinkClick r:id="rId3"/>
            <a:extLst>
              <a:ext uri="{FF2B5EF4-FFF2-40B4-BE49-F238E27FC236}">
                <a16:creationId xmlns:a16="http://schemas.microsoft.com/office/drawing/2014/main" id="{4A6721D8-0A75-40A5-B3BE-525410F1F691}"/>
              </a:ext>
            </a:extLst>
          </p:cNvPr>
          <p:cNvPicPr preferRelativeResize="0"/>
          <p:nvPr/>
        </p:nvPicPr>
        <p:blipFill rotWithShape="1">
          <a:blip r:embed="rId4">
            <a:alphaModFix/>
          </a:blip>
          <a:srcRect/>
          <a:stretch/>
        </p:blipFill>
        <p:spPr>
          <a:xfrm>
            <a:off x="11331679" y="6034009"/>
            <a:ext cx="735963" cy="706376"/>
          </a:xfrm>
          <a:prstGeom prst="rect">
            <a:avLst/>
          </a:prstGeom>
          <a:noFill/>
          <a:ln>
            <a:noFill/>
          </a:ln>
        </p:spPr>
      </p:pic>
      <p:sp>
        <p:nvSpPr>
          <p:cNvPr id="8" name="Title 9">
            <a:extLst>
              <a:ext uri="{FF2B5EF4-FFF2-40B4-BE49-F238E27FC236}">
                <a16:creationId xmlns:a16="http://schemas.microsoft.com/office/drawing/2014/main" id="{61B52291-A5F5-44B8-B93E-F318EC7F8505}"/>
              </a:ext>
            </a:extLst>
          </p:cNvPr>
          <p:cNvSpPr txBox="1">
            <a:spLocks/>
          </p:cNvSpPr>
          <p:nvPr/>
        </p:nvSpPr>
        <p:spPr>
          <a:xfrm>
            <a:off x="860320" y="572686"/>
            <a:ext cx="10467184" cy="98023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4400" dirty="0">
                <a:solidFill>
                  <a:srgbClr val="000066"/>
                </a:solidFill>
                <a:effectLst>
                  <a:outerShdw blurRad="38100" dist="38100" dir="2700000" algn="tl">
                    <a:srgbClr val="000000">
                      <a:alpha val="43137"/>
                    </a:srgbClr>
                  </a:outerShdw>
                </a:effectLst>
              </a:rPr>
              <a:t>How Do the Wabanakis Compare </a:t>
            </a:r>
          </a:p>
          <a:p>
            <a:pPr algn="l"/>
            <a:r>
              <a:rPr lang="en-US" sz="4400" dirty="0">
                <a:solidFill>
                  <a:srgbClr val="000066"/>
                </a:solidFill>
                <a:effectLst>
                  <a:outerShdw blurRad="38100" dist="38100" dir="2700000" algn="tl">
                    <a:srgbClr val="000000">
                      <a:alpha val="43137"/>
                    </a:srgbClr>
                  </a:outerShdw>
                </a:effectLst>
              </a:rPr>
              <a:t>to the Rest of Maine?</a:t>
            </a:r>
          </a:p>
        </p:txBody>
      </p:sp>
      <p:grpSp>
        <p:nvGrpSpPr>
          <p:cNvPr id="24" name="Group 23">
            <a:extLst>
              <a:ext uri="{FF2B5EF4-FFF2-40B4-BE49-F238E27FC236}">
                <a16:creationId xmlns:a16="http://schemas.microsoft.com/office/drawing/2014/main" id="{E5017587-F586-4D94-9AB3-C0C06D2067AA}"/>
              </a:ext>
            </a:extLst>
          </p:cNvPr>
          <p:cNvGrpSpPr/>
          <p:nvPr/>
        </p:nvGrpSpPr>
        <p:grpSpPr>
          <a:xfrm>
            <a:off x="448315" y="1842386"/>
            <a:ext cx="11295370" cy="4442928"/>
            <a:chOff x="180441" y="1528877"/>
            <a:chExt cx="11831116" cy="4643319"/>
          </a:xfrm>
        </p:grpSpPr>
        <p:pic>
          <p:nvPicPr>
            <p:cNvPr id="6" name="Picture 5">
              <a:extLst>
                <a:ext uri="{FF2B5EF4-FFF2-40B4-BE49-F238E27FC236}">
                  <a16:creationId xmlns:a16="http://schemas.microsoft.com/office/drawing/2014/main" id="{519B8B93-4913-4FAF-A45B-7F8A022348FB}"/>
                </a:ext>
              </a:extLst>
            </p:cNvPr>
            <p:cNvPicPr>
              <a:picLocks noChangeAspect="1"/>
            </p:cNvPicPr>
            <p:nvPr/>
          </p:nvPicPr>
          <p:blipFill>
            <a:blip r:embed="rId5"/>
            <a:stretch>
              <a:fillRect/>
            </a:stretch>
          </p:blipFill>
          <p:spPr>
            <a:xfrm>
              <a:off x="180441" y="1680670"/>
              <a:ext cx="11831116" cy="4491526"/>
            </a:xfrm>
            <a:prstGeom prst="rect">
              <a:avLst/>
            </a:prstGeom>
          </p:spPr>
        </p:pic>
        <p:cxnSp>
          <p:nvCxnSpPr>
            <p:cNvPr id="10" name="Straight Connector 9">
              <a:extLst>
                <a:ext uri="{FF2B5EF4-FFF2-40B4-BE49-F238E27FC236}">
                  <a16:creationId xmlns:a16="http://schemas.microsoft.com/office/drawing/2014/main" id="{B15EC47E-8C88-49A1-B33A-26440132583B}"/>
                </a:ext>
              </a:extLst>
            </p:cNvPr>
            <p:cNvCxnSpPr>
              <a:cxnSpLocks/>
            </p:cNvCxnSpPr>
            <p:nvPr/>
          </p:nvCxnSpPr>
          <p:spPr>
            <a:xfrm>
              <a:off x="4484218" y="2092147"/>
              <a:ext cx="13825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26FF40-642F-4E70-95AA-53EDFF841E83}"/>
                </a:ext>
              </a:extLst>
            </p:cNvPr>
            <p:cNvCxnSpPr>
              <a:cxnSpLocks/>
            </p:cNvCxnSpPr>
            <p:nvPr/>
          </p:nvCxnSpPr>
          <p:spPr>
            <a:xfrm>
              <a:off x="10467267" y="2083612"/>
              <a:ext cx="86441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CCD3FA-6168-444A-B32A-34CD84132FC1}"/>
                </a:ext>
              </a:extLst>
            </p:cNvPr>
            <p:cNvCxnSpPr>
              <a:cxnSpLocks/>
            </p:cNvCxnSpPr>
            <p:nvPr/>
          </p:nvCxnSpPr>
          <p:spPr>
            <a:xfrm>
              <a:off x="9398029" y="2083612"/>
              <a:ext cx="86441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47C9F3-EA6C-4A67-9219-7E6B7FAED905}"/>
                </a:ext>
              </a:extLst>
            </p:cNvPr>
            <p:cNvCxnSpPr>
              <a:cxnSpLocks/>
            </p:cNvCxnSpPr>
            <p:nvPr/>
          </p:nvCxnSpPr>
          <p:spPr>
            <a:xfrm>
              <a:off x="8529522" y="2083612"/>
              <a:ext cx="79004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823DC1-BC1E-4569-B3B8-606EC36F8C5C}"/>
                </a:ext>
              </a:extLst>
            </p:cNvPr>
            <p:cNvCxnSpPr>
              <a:cxnSpLocks/>
            </p:cNvCxnSpPr>
            <p:nvPr/>
          </p:nvCxnSpPr>
          <p:spPr>
            <a:xfrm>
              <a:off x="7468819" y="2092147"/>
              <a:ext cx="8985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8F4216-7BBB-48ED-8432-12DFD9F44C15}"/>
                </a:ext>
              </a:extLst>
            </p:cNvPr>
            <p:cNvCxnSpPr>
              <a:cxnSpLocks/>
            </p:cNvCxnSpPr>
            <p:nvPr/>
          </p:nvCxnSpPr>
          <p:spPr>
            <a:xfrm>
              <a:off x="6096000" y="2083612"/>
              <a:ext cx="113629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114699-EA45-4D95-89F7-C4BA955302AD}"/>
                </a:ext>
              </a:extLst>
            </p:cNvPr>
            <p:cNvSpPr txBox="1"/>
            <p:nvPr/>
          </p:nvSpPr>
          <p:spPr>
            <a:xfrm>
              <a:off x="4528108" y="1528877"/>
              <a:ext cx="2743200" cy="307777"/>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Passamaquoddy</a:t>
              </a:r>
            </a:p>
          </p:txBody>
        </p:sp>
      </p:grpSp>
      <p:sp>
        <p:nvSpPr>
          <p:cNvPr id="2" name="Oval 1">
            <a:extLst>
              <a:ext uri="{FF2B5EF4-FFF2-40B4-BE49-F238E27FC236}">
                <a16:creationId xmlns:a16="http://schemas.microsoft.com/office/drawing/2014/main" id="{B6D38BD6-EDBF-4752-9572-BC89669A2CA2}"/>
              </a:ext>
            </a:extLst>
          </p:cNvPr>
          <p:cNvSpPr/>
          <p:nvPr/>
        </p:nvSpPr>
        <p:spPr>
          <a:xfrm>
            <a:off x="4820717" y="2991916"/>
            <a:ext cx="5446520" cy="409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311035-90B6-4BAF-9C3A-B1AEE1A43946}"/>
              </a:ext>
            </a:extLst>
          </p:cNvPr>
          <p:cNvSpPr/>
          <p:nvPr/>
        </p:nvSpPr>
        <p:spPr>
          <a:xfrm>
            <a:off x="1762963" y="3000083"/>
            <a:ext cx="2731709" cy="401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6447D6-124A-4496-B676-7B6BB05FDD9B}"/>
              </a:ext>
            </a:extLst>
          </p:cNvPr>
          <p:cNvSpPr/>
          <p:nvPr/>
        </p:nvSpPr>
        <p:spPr>
          <a:xfrm>
            <a:off x="10237977" y="3324122"/>
            <a:ext cx="845686" cy="4014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778EF5-9040-4A68-AA19-FB501741CF8D}"/>
              </a:ext>
            </a:extLst>
          </p:cNvPr>
          <p:cNvSpPr/>
          <p:nvPr/>
        </p:nvSpPr>
        <p:spPr>
          <a:xfrm>
            <a:off x="1754429" y="3649916"/>
            <a:ext cx="2731709" cy="401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ED30E05-E37B-4A01-953F-942720CAA007}"/>
              </a:ext>
            </a:extLst>
          </p:cNvPr>
          <p:cNvSpPr/>
          <p:nvPr/>
        </p:nvSpPr>
        <p:spPr>
          <a:xfrm>
            <a:off x="4892649" y="3576069"/>
            <a:ext cx="5329479" cy="505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F45011-02B3-5887-3689-A04E1CE22020}"/>
              </a:ext>
            </a:extLst>
          </p:cNvPr>
          <p:cNvSpPr/>
          <p:nvPr/>
        </p:nvSpPr>
        <p:spPr>
          <a:xfrm>
            <a:off x="10236762" y="3637452"/>
            <a:ext cx="845686" cy="4014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83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280472" y="6012064"/>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p:txBody>
          <a:bodyPr/>
          <a:lstStyle/>
          <a:p>
            <a:r>
              <a:rPr lang="en-US" dirty="0">
                <a:solidFill>
                  <a:srgbClr val="000066"/>
                </a:solidFill>
                <a:effectLst>
                  <a:outerShdw blurRad="38100" dist="38100" dir="2700000" algn="tl">
                    <a:srgbClr val="000000">
                      <a:alpha val="43137"/>
                    </a:srgbClr>
                  </a:outerShdw>
                </a:effectLst>
              </a:rPr>
              <a:t>Maine’s Economy Is Not the Cause</a:t>
            </a:r>
          </a:p>
        </p:txBody>
      </p:sp>
      <p:pic>
        <p:nvPicPr>
          <p:cNvPr id="3" name="Picture 2" descr="Chart, line chart&#10;&#10;Description automatically generated">
            <a:extLst>
              <a:ext uri="{FF2B5EF4-FFF2-40B4-BE49-F238E27FC236}">
                <a16:creationId xmlns:a16="http://schemas.microsoft.com/office/drawing/2014/main" id="{724F1026-8E8A-5BE2-9D0F-123ED156F727}"/>
              </a:ext>
            </a:extLst>
          </p:cNvPr>
          <p:cNvPicPr>
            <a:picLocks noChangeAspect="1"/>
          </p:cNvPicPr>
          <p:nvPr/>
        </p:nvPicPr>
        <p:blipFill>
          <a:blip r:embed="rId5"/>
          <a:stretch>
            <a:fillRect/>
          </a:stretch>
        </p:blipFill>
        <p:spPr>
          <a:xfrm>
            <a:off x="1990343" y="2053251"/>
            <a:ext cx="7772400" cy="4439624"/>
          </a:xfrm>
          <a:prstGeom prst="rect">
            <a:avLst/>
          </a:prstGeom>
        </p:spPr>
      </p:pic>
      <p:sp>
        <p:nvSpPr>
          <p:cNvPr id="5" name="TextBox 4">
            <a:extLst>
              <a:ext uri="{FF2B5EF4-FFF2-40B4-BE49-F238E27FC236}">
                <a16:creationId xmlns:a16="http://schemas.microsoft.com/office/drawing/2014/main" id="{B708A7C9-9247-4577-B7E3-4EEDF4C798DB}"/>
              </a:ext>
            </a:extLst>
          </p:cNvPr>
          <p:cNvSpPr txBox="1"/>
          <p:nvPr/>
        </p:nvSpPr>
        <p:spPr>
          <a:xfrm>
            <a:off x="1657937" y="1518027"/>
            <a:ext cx="8722332" cy="1046440"/>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Growth in Real (inflation-adjusted) Per Capita Income:  </a:t>
            </a:r>
          </a:p>
          <a:p>
            <a:pPr algn="ctr"/>
            <a:r>
              <a:rPr lang="en-US" sz="2200" b="1" dirty="0">
                <a:latin typeface="Calibri" panose="020F0502020204030204" pitchFamily="34" charset="0"/>
                <a:cs typeface="Calibri" panose="020F0502020204030204" pitchFamily="34" charset="0"/>
              </a:rPr>
              <a:t>Wabanaki Nations v. the Other Tribes, Maine, &amp; the U.S. as a Whole </a:t>
            </a:r>
            <a:r>
              <a:rPr lang="en-US" sz="1600" dirty="0">
                <a:latin typeface="Calibri" panose="020F0502020204030204" pitchFamily="34" charset="0"/>
                <a:cs typeface="Calibri" panose="020F0502020204030204" pitchFamily="34" charset="0"/>
              </a:rPr>
              <a:t>(1989=100)</a:t>
            </a:r>
            <a:endParaRPr lang="en-US" sz="2200" dirty="0">
              <a:latin typeface="Calibri" panose="020F0502020204030204" pitchFamily="34" charset="0"/>
              <a:cs typeface="Calibri" panose="020F0502020204030204" pitchFamily="34" charset="0"/>
            </a:endParaRPr>
          </a:p>
        </p:txBody>
      </p:sp>
      <p:cxnSp>
        <p:nvCxnSpPr>
          <p:cNvPr id="55" name="Straight Connector 54">
            <a:extLst>
              <a:ext uri="{FF2B5EF4-FFF2-40B4-BE49-F238E27FC236}">
                <a16:creationId xmlns:a16="http://schemas.microsoft.com/office/drawing/2014/main" id="{907FB799-DFA1-4D16-BE10-A3CAD0D2D9CC}"/>
              </a:ext>
            </a:extLst>
          </p:cNvPr>
          <p:cNvCxnSpPr>
            <a:cxnSpLocks/>
          </p:cNvCxnSpPr>
          <p:nvPr/>
        </p:nvCxnSpPr>
        <p:spPr>
          <a:xfrm>
            <a:off x="4465231" y="4804869"/>
            <a:ext cx="1616419" cy="1025476"/>
          </a:xfrm>
          <a:prstGeom prst="line">
            <a:avLst/>
          </a:prstGeom>
          <a:ln w="19050">
            <a:solidFill>
              <a:srgbClr val="2C4E8C"/>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777501-553D-4656-AA31-A90F4A635896}"/>
              </a:ext>
            </a:extLst>
          </p:cNvPr>
          <p:cNvCxnSpPr>
            <a:cxnSpLocks/>
          </p:cNvCxnSpPr>
          <p:nvPr/>
        </p:nvCxnSpPr>
        <p:spPr>
          <a:xfrm flipH="1">
            <a:off x="6063321" y="4804746"/>
            <a:ext cx="911168" cy="1025599"/>
          </a:xfrm>
          <a:prstGeom prst="line">
            <a:avLst/>
          </a:prstGeom>
          <a:ln w="19050">
            <a:solidFill>
              <a:srgbClr val="2C4E8C"/>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3E7123D1-13D7-42D1-9758-F1D4C2B659B8}"/>
              </a:ext>
            </a:extLst>
          </p:cNvPr>
          <p:cNvSpPr/>
          <p:nvPr/>
        </p:nvSpPr>
        <p:spPr>
          <a:xfrm>
            <a:off x="7763547" y="4317870"/>
            <a:ext cx="1332810" cy="448140"/>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B0AA018-99B5-2E7F-C5FA-0D2176FE6772}"/>
              </a:ext>
            </a:extLst>
          </p:cNvPr>
          <p:cNvSpPr/>
          <p:nvPr/>
        </p:nvSpPr>
        <p:spPr>
          <a:xfrm>
            <a:off x="7732622" y="4772683"/>
            <a:ext cx="1418235" cy="445222"/>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50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6029716"/>
            <a:ext cx="735963" cy="706376"/>
          </a:xfrm>
          <a:prstGeom prst="rect">
            <a:avLst/>
          </a:prstGeom>
          <a:noFill/>
          <a:ln>
            <a:noFill/>
          </a:ln>
        </p:spPr>
      </p:pic>
      <p:pic>
        <p:nvPicPr>
          <p:cNvPr id="3" name="Picture 2" descr="Chart, scatter chart&#10;&#10;Description automatically generated">
            <a:extLst>
              <a:ext uri="{FF2B5EF4-FFF2-40B4-BE49-F238E27FC236}">
                <a16:creationId xmlns:a16="http://schemas.microsoft.com/office/drawing/2014/main" id="{3B73BFAD-6FE2-11A2-7053-B4D1482BBFF1}"/>
              </a:ext>
            </a:extLst>
          </p:cNvPr>
          <p:cNvPicPr>
            <a:picLocks noChangeAspect="1"/>
          </p:cNvPicPr>
          <p:nvPr/>
        </p:nvPicPr>
        <p:blipFill>
          <a:blip r:embed="rId5"/>
          <a:stretch>
            <a:fillRect/>
          </a:stretch>
        </p:blipFill>
        <p:spPr>
          <a:xfrm>
            <a:off x="2209800" y="2053850"/>
            <a:ext cx="7772400" cy="4439025"/>
          </a:xfrm>
          <a:prstGeom prst="rect">
            <a:avLst/>
          </a:prstGeom>
        </p:spPr>
      </p:pic>
      <p:sp>
        <p:nvSpPr>
          <p:cNvPr id="2" name="Title 9">
            <a:extLst>
              <a:ext uri="{FF2B5EF4-FFF2-40B4-BE49-F238E27FC236}">
                <a16:creationId xmlns:a16="http://schemas.microsoft.com/office/drawing/2014/main" id="{5A72F0B5-C897-1AD9-D8DE-B32F3EFEB8E8}"/>
              </a:ext>
            </a:extLst>
          </p:cNvPr>
          <p:cNvSpPr txBox="1">
            <a:spLocks/>
          </p:cNvSpPr>
          <p:nvPr/>
        </p:nvSpPr>
        <p:spPr>
          <a:xfrm>
            <a:off x="897406" y="52533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66"/>
                </a:solidFill>
                <a:effectLst>
                  <a:outerShdw blurRad="38100" dist="38100" dir="2700000" algn="tl">
                    <a:srgbClr val="000000">
                      <a:alpha val="43137"/>
                    </a:srgbClr>
                  </a:outerShdw>
                </a:effectLst>
              </a:rPr>
              <a:t>How Do the Wabanaki Nations Compare to Other Tribes of Similar Sizes &amp; Locations?</a:t>
            </a:r>
          </a:p>
        </p:txBody>
      </p:sp>
    </p:spTree>
    <p:extLst>
      <p:ext uri="{BB962C8B-B14F-4D97-AF65-F5344CB8AC3E}">
        <p14:creationId xmlns:p14="http://schemas.microsoft.com/office/powerpoint/2010/main" val="368628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
          <p:cNvSpPr txBox="1">
            <a:spLocks noGrp="1"/>
          </p:cNvSpPr>
          <p:nvPr>
            <p:ph type="title"/>
          </p:nvPr>
        </p:nvSpPr>
        <p:spPr>
          <a:xfrm>
            <a:off x="593586" y="606893"/>
            <a:ext cx="4424642" cy="188040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solidFill>
                  <a:srgbClr val="000066"/>
                </a:solidFill>
                <a:effectLst>
                  <a:outerShdw blurRad="38100" dist="38100" dir="2700000" algn="tl">
                    <a:srgbClr val="000000">
                      <a:alpha val="43137"/>
                    </a:srgbClr>
                  </a:outerShdw>
                </a:effectLst>
              </a:rPr>
              <a:t>MICSA Cuts the Wabanaki Nations Off from Federal Self-Determination Policy</a:t>
            </a:r>
            <a:endParaRPr dirty="0">
              <a:solidFill>
                <a:srgbClr val="000066"/>
              </a:solidFill>
              <a:effectLst>
                <a:outerShdw blurRad="38100" dist="38100" dir="2700000" algn="tl">
                  <a:srgbClr val="000000">
                    <a:alpha val="43137"/>
                  </a:srgbClr>
                </a:outerShdw>
              </a:effectLst>
            </a:endParaRPr>
          </a:p>
        </p:txBody>
      </p:sp>
      <p:sp>
        <p:nvSpPr>
          <p:cNvPr id="2" name="Text Placeholder 1">
            <a:extLst>
              <a:ext uri="{FF2B5EF4-FFF2-40B4-BE49-F238E27FC236}">
                <a16:creationId xmlns:a16="http://schemas.microsoft.com/office/drawing/2014/main" id="{60EEFC21-35DD-8569-D6E3-67BD2DE15FDB}"/>
              </a:ext>
            </a:extLst>
          </p:cNvPr>
          <p:cNvSpPr>
            <a:spLocks noGrp="1"/>
          </p:cNvSpPr>
          <p:nvPr>
            <p:ph type="body" idx="1"/>
          </p:nvPr>
        </p:nvSpPr>
        <p:spPr>
          <a:xfrm>
            <a:off x="5351519" y="824364"/>
            <a:ext cx="6525928" cy="5122421"/>
          </a:xfrm>
        </p:spPr>
        <p:txBody>
          <a:bodyPr>
            <a:noAutofit/>
          </a:bodyPr>
          <a:lstStyle/>
          <a:p>
            <a:pPr marL="514350" indent="-285750">
              <a:lnSpc>
                <a:spcPct val="100000"/>
              </a:lnSpc>
              <a:buClr>
                <a:srgbClr val="800000"/>
              </a:buClr>
              <a:buFont typeface="Wingdings" panose="05000000000000000000" pitchFamily="2" charset="2"/>
              <a:buChar char="Ø"/>
            </a:pPr>
            <a:r>
              <a:rPr lang="en-US" sz="2300" dirty="0"/>
              <a:t>Unless the </a:t>
            </a:r>
            <a:r>
              <a:rPr lang="en-US" sz="2300"/>
              <a:t>Wabanaki are </a:t>
            </a:r>
            <a:r>
              <a:rPr lang="en-US" sz="2300" dirty="0"/>
              <a:t>explicitly included by Congress, Maine can block federal policies after 1980 if they “affect or preempt” Maine’s jurisdiction</a:t>
            </a:r>
          </a:p>
          <a:p>
            <a:pPr marL="514350" indent="-285750">
              <a:lnSpc>
                <a:spcPct val="100000"/>
              </a:lnSpc>
              <a:buClr>
                <a:srgbClr val="800000"/>
              </a:buClr>
              <a:buFont typeface="Wingdings" panose="05000000000000000000" pitchFamily="2" charset="2"/>
              <a:buChar char="Ø"/>
            </a:pPr>
            <a:r>
              <a:rPr lang="en-US" sz="2300" dirty="0"/>
              <a:t>The “affects or preempts” language gives Maine a low-cost veto over Wabanaki self-rule</a:t>
            </a:r>
          </a:p>
          <a:p>
            <a:pPr marL="971550" lvl="1" indent="-285750">
              <a:lnSpc>
                <a:spcPct val="100000"/>
              </a:lnSpc>
              <a:buClr>
                <a:srgbClr val="800000"/>
              </a:buClr>
              <a:buFont typeface="Wingdings" panose="05000000000000000000" pitchFamily="2" charset="2"/>
              <a:buChar char="v"/>
            </a:pPr>
            <a:r>
              <a:rPr lang="en-US" sz="2300" dirty="0"/>
              <a:t>Uncertainty, costly conflict, expensive litigation </a:t>
            </a:r>
          </a:p>
          <a:p>
            <a:pPr marL="971550" lvl="1" indent="-285750">
              <a:lnSpc>
                <a:spcPct val="100000"/>
              </a:lnSpc>
              <a:buClr>
                <a:srgbClr val="800000"/>
              </a:buClr>
              <a:buFont typeface="Wingdings" panose="05000000000000000000" pitchFamily="2" charset="2"/>
              <a:buChar char="v"/>
            </a:pPr>
            <a:r>
              <a:rPr lang="en-US" sz="2300" dirty="0"/>
              <a:t>Invisible effects:  Tribes discouraged from hiring &amp; investing in programs, so they don’t</a:t>
            </a:r>
          </a:p>
          <a:p>
            <a:pPr marL="971550" lvl="1" indent="-285750">
              <a:lnSpc>
                <a:spcPct val="100000"/>
              </a:lnSpc>
              <a:buClr>
                <a:srgbClr val="800000"/>
              </a:buClr>
              <a:buFont typeface="Wingdings" panose="05000000000000000000" pitchFamily="2" charset="2"/>
              <a:buChar char="v"/>
            </a:pPr>
            <a:r>
              <a:rPr lang="en-US" sz="2300" dirty="0"/>
              <a:t>Result? Underdeveloped tribal governments</a:t>
            </a:r>
          </a:p>
          <a:p>
            <a:pPr marL="514350" indent="-285750">
              <a:lnSpc>
                <a:spcPct val="100000"/>
              </a:lnSpc>
              <a:buClr>
                <a:srgbClr val="800000"/>
              </a:buClr>
              <a:buFont typeface="Wingdings" panose="05000000000000000000" pitchFamily="2" charset="2"/>
              <a:buChar char="Ø"/>
            </a:pPr>
            <a:r>
              <a:rPr lang="en-US" sz="2300" dirty="0"/>
              <a:t>The impediment is </a:t>
            </a:r>
            <a:r>
              <a:rPr lang="en-US" sz="2300" i="1" dirty="0"/>
              <a:t>not </a:t>
            </a:r>
            <a:r>
              <a:rPr lang="en-US" sz="2300" dirty="0"/>
              <a:t>inhibited access to federal funding; it’s stunted development of tribal government</a:t>
            </a:r>
          </a:p>
        </p:txBody>
      </p:sp>
      <p:pic>
        <p:nvPicPr>
          <p:cNvPr id="9" name="Picture 8" descr="A picture containing timeline&#10;&#10;Description automatically generated">
            <a:extLst>
              <a:ext uri="{FF2B5EF4-FFF2-40B4-BE49-F238E27FC236}">
                <a16:creationId xmlns:a16="http://schemas.microsoft.com/office/drawing/2014/main" id="{B88FE362-846B-EAAB-5C43-D0E80DE384E9}"/>
              </a:ext>
            </a:extLst>
          </p:cNvPr>
          <p:cNvPicPr>
            <a:picLocks noChangeAspect="1"/>
          </p:cNvPicPr>
          <p:nvPr/>
        </p:nvPicPr>
        <p:blipFill>
          <a:blip r:embed="rId3"/>
          <a:stretch>
            <a:fillRect/>
          </a:stretch>
        </p:blipFill>
        <p:spPr>
          <a:xfrm>
            <a:off x="1609344" y="3072782"/>
            <a:ext cx="3323701" cy="3323701"/>
          </a:xfrm>
          <a:prstGeom prst="rect">
            <a:avLst/>
          </a:prstGeom>
        </p:spPr>
      </p:pic>
      <p:sp>
        <p:nvSpPr>
          <p:cNvPr id="10" name="Text Placeholder 1">
            <a:extLst>
              <a:ext uri="{FF2B5EF4-FFF2-40B4-BE49-F238E27FC236}">
                <a16:creationId xmlns:a16="http://schemas.microsoft.com/office/drawing/2014/main" id="{182E9B0C-3D47-E834-DF85-784C28F1CF95}"/>
              </a:ext>
            </a:extLst>
          </p:cNvPr>
          <p:cNvSpPr txBox="1">
            <a:spLocks/>
          </p:cNvSpPr>
          <p:nvPr/>
        </p:nvSpPr>
        <p:spPr>
          <a:xfrm>
            <a:off x="1066511" y="2569662"/>
            <a:ext cx="3224846" cy="7065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228600" indent="0" algn="ctr"/>
            <a:r>
              <a:rPr lang="en-US" sz="1400" dirty="0"/>
              <a:t>Principal Subject Matter of 151 Federal Indian Laws, 1980-2019</a:t>
            </a:r>
          </a:p>
        </p:txBody>
      </p:sp>
      <p:pic>
        <p:nvPicPr>
          <p:cNvPr id="11" name="Google Shape;122;p4" descr="Shape&#10;&#10;Description automatically generated">
            <a:hlinkClick r:id="rId4"/>
            <a:extLst>
              <a:ext uri="{FF2B5EF4-FFF2-40B4-BE49-F238E27FC236}">
                <a16:creationId xmlns:a16="http://schemas.microsoft.com/office/drawing/2014/main" id="{6741DCB6-A3C9-FA2D-98A5-CD3D1FB16BA8}"/>
              </a:ext>
            </a:extLst>
          </p:cNvPr>
          <p:cNvPicPr preferRelativeResize="0"/>
          <p:nvPr/>
        </p:nvPicPr>
        <p:blipFill rotWithShape="1">
          <a:blip r:embed="rId5">
            <a:alphaModFix/>
          </a:blip>
          <a:srcRect/>
          <a:stretch/>
        </p:blipFill>
        <p:spPr>
          <a:xfrm>
            <a:off x="11360939" y="6027492"/>
            <a:ext cx="735963" cy="7063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a:extLst>
              <a:ext uri="{FF2B5EF4-FFF2-40B4-BE49-F238E27FC236}">
                <a16:creationId xmlns:a16="http://schemas.microsoft.com/office/drawing/2014/main" id="{5DCE19DE-4621-470C-9015-41B27AB804B6}"/>
              </a:ext>
            </a:extLst>
          </p:cNvPr>
          <p:cNvSpPr txBox="1">
            <a:spLocks noChangeArrowheads="1"/>
          </p:cNvSpPr>
          <p:nvPr/>
        </p:nvSpPr>
        <p:spPr bwMode="auto">
          <a:xfrm>
            <a:off x="2076450" y="32004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800000"/>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2060"/>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80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solidFill>
                <a:schemeClr val="tx1"/>
              </a:solidFill>
              <a:latin typeface="Arial" panose="020B0604020202020204" pitchFamily="34" charset="0"/>
            </a:endParaRPr>
          </a:p>
        </p:txBody>
      </p:sp>
      <p:sp>
        <p:nvSpPr>
          <p:cNvPr id="36867" name="Rectangle 24">
            <a:extLst>
              <a:ext uri="{FF2B5EF4-FFF2-40B4-BE49-F238E27FC236}">
                <a16:creationId xmlns:a16="http://schemas.microsoft.com/office/drawing/2014/main" id="{3F8564FA-0408-4C51-A65F-5F0541ADBEC0}"/>
              </a:ext>
            </a:extLst>
          </p:cNvPr>
          <p:cNvSpPr>
            <a:spLocks noChangeArrowheads="1"/>
          </p:cNvSpPr>
          <p:nvPr/>
        </p:nvSpPr>
        <p:spPr bwMode="auto">
          <a:xfrm>
            <a:off x="589865" y="469251"/>
            <a:ext cx="11317070" cy="762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2800">
                <a:solidFill>
                  <a:srgbClr val="800000"/>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2060"/>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80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Out of the Pine Forests of Rural Mississippi:  Mississippi Choctaw</a:t>
            </a:r>
          </a:p>
        </p:txBody>
      </p:sp>
      <p:pic>
        <p:nvPicPr>
          <p:cNvPr id="146458" name="Picture 26" descr="chata enterprises">
            <a:extLst>
              <a:ext uri="{FF2B5EF4-FFF2-40B4-BE49-F238E27FC236}">
                <a16:creationId xmlns:a16="http://schemas.microsoft.com/office/drawing/2014/main" id="{E99369EC-3292-4241-8578-E485FF84F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076" y="1724094"/>
            <a:ext cx="400129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9" name="Picture 27" descr="harness">
            <a:extLst>
              <a:ext uri="{FF2B5EF4-FFF2-40B4-BE49-F238E27FC236}">
                <a16:creationId xmlns:a16="http://schemas.microsoft.com/office/drawing/2014/main" id="{3931932A-8F3E-44F6-A06A-1D399C8D9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92" y="4909807"/>
            <a:ext cx="7748615" cy="16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60" name="Picture 28" descr="Choctaw Emblem">
            <a:extLst>
              <a:ext uri="{FF2B5EF4-FFF2-40B4-BE49-F238E27FC236}">
                <a16:creationId xmlns:a16="http://schemas.microsoft.com/office/drawing/2014/main" id="{7F5EE23C-EB41-41C4-85DB-F3168FF08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918" y="4448359"/>
            <a:ext cx="2337880" cy="213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Date Placeholder 1">
            <a:extLst>
              <a:ext uri="{FF2B5EF4-FFF2-40B4-BE49-F238E27FC236}">
                <a16:creationId xmlns:a16="http://schemas.microsoft.com/office/drawing/2014/main" id="{64A23CB0-8764-4505-8F77-80E0A608ED09}"/>
              </a:ext>
            </a:extLst>
          </p:cNvPr>
          <p:cNvSpPr>
            <a:spLocks noGrp="1"/>
          </p:cNvSpPr>
          <p:nvPr>
            <p:ph type="dt" sz="quarter" idx="4294967295"/>
          </p:nvPr>
        </p:nvSpPr>
        <p:spPr bwMode="auto">
          <a:xfrm>
            <a:off x="1981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800000"/>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2060"/>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80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a:p>
            <a:pPr eaLnBrk="1" hangingPunct="1">
              <a:spcBef>
                <a:spcPct val="0"/>
              </a:spcBef>
              <a:buFontTx/>
              <a:buNone/>
            </a:pPr>
            <a:endParaRPr lang="en-US" altLang="en-US" sz="3200">
              <a:solidFill>
                <a:srgbClr val="333399"/>
              </a:solidFill>
            </a:endParaRPr>
          </a:p>
        </p:txBody>
      </p:sp>
      <p:pic>
        <p:nvPicPr>
          <p:cNvPr id="146457" name="Picture 25">
            <a:extLst>
              <a:ext uri="{FF2B5EF4-FFF2-40B4-BE49-F238E27FC236}">
                <a16:creationId xmlns:a16="http://schemas.microsoft.com/office/drawing/2014/main" id="{7B553699-3E77-4BEC-BB21-18659E9BD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495061"/>
            <a:ext cx="4041549" cy="298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9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6048640"/>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838200" y="458709"/>
            <a:ext cx="10515600" cy="1325563"/>
          </a:xfrm>
        </p:spPr>
        <p:txBody>
          <a:bodyPr/>
          <a:lstStyle/>
          <a:p>
            <a:r>
              <a:rPr lang="en-US" dirty="0">
                <a:solidFill>
                  <a:srgbClr val="000066"/>
                </a:solidFill>
                <a:effectLst>
                  <a:outerShdw blurRad="38100" dist="38100" dir="2700000" algn="tl">
                    <a:srgbClr val="000000">
                      <a:alpha val="43137"/>
                    </a:srgbClr>
                  </a:outerShdw>
                </a:effectLst>
              </a:rPr>
              <a:t>Overview of Findings</a:t>
            </a:r>
          </a:p>
        </p:txBody>
      </p:sp>
      <p:sp>
        <p:nvSpPr>
          <p:cNvPr id="11" name="Text Placeholder 10">
            <a:extLst>
              <a:ext uri="{FF2B5EF4-FFF2-40B4-BE49-F238E27FC236}">
                <a16:creationId xmlns:a16="http://schemas.microsoft.com/office/drawing/2014/main" id="{8FDD4C0D-2A6C-D35A-944D-12C236AA74AF}"/>
              </a:ext>
            </a:extLst>
          </p:cNvPr>
          <p:cNvSpPr>
            <a:spLocks noGrp="1"/>
          </p:cNvSpPr>
          <p:nvPr>
            <p:ph type="body" idx="1"/>
          </p:nvPr>
        </p:nvSpPr>
        <p:spPr>
          <a:xfrm>
            <a:off x="1029004" y="2060821"/>
            <a:ext cx="10607093" cy="3713230"/>
          </a:xfrm>
        </p:spPr>
        <p:txBody>
          <a:bodyPr>
            <a:normAutofit/>
          </a:bodyPr>
          <a:lstStyle/>
          <a:p>
            <a:pPr>
              <a:lnSpc>
                <a:spcPct val="100000"/>
              </a:lnSpc>
              <a:buClr>
                <a:srgbClr val="800000"/>
              </a:buClr>
              <a:buFont typeface="Wingdings" panose="05000000000000000000" pitchFamily="2" charset="2"/>
              <a:buChar char="Ø"/>
            </a:pPr>
            <a:r>
              <a:rPr lang="en-US" dirty="0"/>
              <a:t>MICSA blocks full application of federal Self-Determination policy in Maine</a:t>
            </a:r>
          </a:p>
          <a:p>
            <a:pPr>
              <a:lnSpc>
                <a:spcPct val="100000"/>
              </a:lnSpc>
              <a:buClr>
                <a:srgbClr val="800000"/>
              </a:buClr>
              <a:buFont typeface="Wingdings" panose="05000000000000000000" pitchFamily="2" charset="2"/>
              <a:buChar char="Ø"/>
            </a:pPr>
            <a:r>
              <a:rPr lang="en-US" dirty="0"/>
              <a:t>Compared to non-Maine tribes, all four Wabanaki Nations lag severely in economic development</a:t>
            </a:r>
          </a:p>
          <a:p>
            <a:pPr>
              <a:lnSpc>
                <a:spcPct val="100000"/>
              </a:lnSpc>
              <a:buClr>
                <a:srgbClr val="800000"/>
              </a:buClr>
              <a:buFont typeface="Wingdings" panose="05000000000000000000" pitchFamily="2" charset="2"/>
              <a:buChar char="Ø"/>
            </a:pPr>
            <a:r>
              <a:rPr lang="en-US" i="1" dirty="0"/>
              <a:t>MICSA</a:t>
            </a:r>
            <a:r>
              <a:rPr lang="en-US" dirty="0"/>
              <a:t> is the central cause of the Wabanakis’ underdevelopment</a:t>
            </a:r>
          </a:p>
          <a:p>
            <a:pPr>
              <a:lnSpc>
                <a:spcPct val="100000"/>
              </a:lnSpc>
              <a:buClr>
                <a:srgbClr val="800000"/>
              </a:buClr>
              <a:buFont typeface="Wingdings" panose="05000000000000000000" pitchFamily="2" charset="2"/>
              <a:buChar char="Ø"/>
            </a:pPr>
            <a:r>
              <a:rPr lang="en-US" dirty="0"/>
              <a:t>Wabanaki development would benefit Maine’s Wabanaki and non-Wabanaki citizens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ncient HQ">
            <a:extLst>
              <a:ext uri="{FF2B5EF4-FFF2-40B4-BE49-F238E27FC236}">
                <a16:creationId xmlns:a16="http://schemas.microsoft.com/office/drawing/2014/main" id="{EC2C3634-59CD-4B5B-B2E5-4B9396059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512503"/>
            <a:ext cx="4026699" cy="286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5" name="Picture 3" descr="Current HQ">
            <a:extLst>
              <a:ext uri="{FF2B5EF4-FFF2-40B4-BE49-F238E27FC236}">
                <a16:creationId xmlns:a16="http://schemas.microsoft.com/office/drawing/2014/main" id="{6835C107-16AB-4001-B0F2-FDD2AD083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542" y="1454509"/>
            <a:ext cx="4383008" cy="292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CPN Dentist">
            <a:extLst>
              <a:ext uri="{FF2B5EF4-FFF2-40B4-BE49-F238E27FC236}">
                <a16:creationId xmlns:a16="http://schemas.microsoft.com/office/drawing/2014/main" id="{785842BD-50CF-433F-9739-95A7ED9D2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3250" y="4512261"/>
            <a:ext cx="2629226" cy="208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PN Bank">
            <a:extLst>
              <a:ext uri="{FF2B5EF4-FFF2-40B4-BE49-F238E27FC236}">
                <a16:creationId xmlns:a16="http://schemas.microsoft.com/office/drawing/2014/main" id="{5D573A50-A81E-4232-8B9C-05C40992D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562" y="1512503"/>
            <a:ext cx="3238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0" descr="CPN Logo and Name">
            <a:extLst>
              <a:ext uri="{FF2B5EF4-FFF2-40B4-BE49-F238E27FC236}">
                <a16:creationId xmlns:a16="http://schemas.microsoft.com/office/drawing/2014/main" id="{632D3F88-DC7B-41F8-BBD7-CB456B7F7A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0" y="-23103"/>
            <a:ext cx="12285992" cy="141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CPN Market">
            <a:extLst>
              <a:ext uri="{FF2B5EF4-FFF2-40B4-BE49-F238E27FC236}">
                <a16:creationId xmlns:a16="http://schemas.microsoft.com/office/drawing/2014/main" id="{B5009911-85CF-45B8-90A7-1738C76831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562" y="2753733"/>
            <a:ext cx="3254016" cy="216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C19055-52D9-418C-BA95-2D013B2FC22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21562" y="5042158"/>
            <a:ext cx="3277850" cy="155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4DECA1A-7E83-A891-9A7F-81FB366F003E}"/>
              </a:ext>
            </a:extLst>
          </p:cNvPr>
          <p:cNvSpPr txBox="1"/>
          <p:nvPr/>
        </p:nvSpPr>
        <p:spPr>
          <a:xfrm>
            <a:off x="372819" y="4475212"/>
            <a:ext cx="3421457" cy="206210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The Late 1970s…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2.5 Acres of Land</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$500 in the Bank</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This House Trailer</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pic>
        <p:nvPicPr>
          <p:cNvPr id="3" name="Google Shape;122;p4" descr="Shape&#10;&#10;Description automatically generated">
            <a:hlinkClick r:id="rId10"/>
            <a:extLst>
              <a:ext uri="{FF2B5EF4-FFF2-40B4-BE49-F238E27FC236}">
                <a16:creationId xmlns:a16="http://schemas.microsoft.com/office/drawing/2014/main" id="{09703274-B78C-644B-BD03-2D24DCAD05A5}"/>
              </a:ext>
            </a:extLst>
          </p:cNvPr>
          <p:cNvPicPr preferRelativeResize="0"/>
          <p:nvPr/>
        </p:nvPicPr>
        <p:blipFill rotWithShape="1">
          <a:blip r:embed="rId11">
            <a:alphaModFix/>
          </a:blip>
          <a:srcRect/>
          <a:stretch/>
        </p:blipFill>
        <p:spPr>
          <a:xfrm>
            <a:off x="11317048" y="6048639"/>
            <a:ext cx="735963" cy="706376"/>
          </a:xfrm>
          <a:prstGeom prst="rect">
            <a:avLst/>
          </a:prstGeom>
          <a:noFill/>
          <a:ln>
            <a:noFill/>
          </a:ln>
        </p:spPr>
      </p:pic>
    </p:spTree>
    <p:extLst>
      <p:ext uri="{BB962C8B-B14F-4D97-AF65-F5344CB8AC3E}">
        <p14:creationId xmlns:p14="http://schemas.microsoft.com/office/powerpoint/2010/main" val="150159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61B52291-A5F5-44B8-B93E-F318EC7F8505}"/>
              </a:ext>
            </a:extLst>
          </p:cNvPr>
          <p:cNvSpPr txBox="1">
            <a:spLocks/>
          </p:cNvSpPr>
          <p:nvPr/>
        </p:nvSpPr>
        <p:spPr>
          <a:xfrm>
            <a:off x="2170806" y="3652520"/>
            <a:ext cx="7850388" cy="735178"/>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4800" dirty="0">
                <a:solidFill>
                  <a:srgbClr val="000066"/>
                </a:solidFill>
                <a:effectLst>
                  <a:outerShdw blurRad="38100" dist="38100" dir="2700000" algn="tl">
                    <a:srgbClr val="000000">
                      <a:alpha val="43137"/>
                    </a:srgbClr>
                  </a:outerShdw>
                </a:effectLst>
              </a:rPr>
              <a:t>What Does a Fully Developed Tribal Government Look Like?</a:t>
            </a:r>
          </a:p>
          <a:p>
            <a:pPr>
              <a:lnSpc>
                <a:spcPct val="100000"/>
              </a:lnSpc>
            </a:pPr>
            <a:endParaRPr lang="en-US" sz="4800" dirty="0">
              <a:solidFill>
                <a:srgbClr val="000066"/>
              </a:solidFill>
              <a:effectLst>
                <a:outerShdw blurRad="38100" dist="38100" dir="2700000" algn="tl">
                  <a:srgbClr val="000000">
                    <a:alpha val="43137"/>
                  </a:srgbClr>
                </a:outerShdw>
              </a:effectLst>
            </a:endParaRPr>
          </a:p>
          <a:p>
            <a:pPr>
              <a:lnSpc>
                <a:spcPct val="100000"/>
              </a:lnSpc>
            </a:pPr>
            <a:r>
              <a:rPr lang="en-US" sz="4800" dirty="0">
                <a:solidFill>
                  <a:srgbClr val="800000"/>
                </a:solidFill>
                <a:effectLst>
                  <a:outerShdw blurRad="38100" dist="38100" dir="2700000" algn="tl">
                    <a:srgbClr val="000000">
                      <a:alpha val="43137"/>
                    </a:srgbClr>
                  </a:outerShdw>
                </a:effectLst>
              </a:rPr>
              <a:t>The Citizen Potawatomi Nation</a:t>
            </a:r>
          </a:p>
        </p:txBody>
      </p:sp>
      <p:pic>
        <p:nvPicPr>
          <p:cNvPr id="2" name="Google Shape;122;p4" descr="Shape&#10;&#10;Description automatically generated">
            <a:hlinkClick r:id="rId3"/>
            <a:extLst>
              <a:ext uri="{FF2B5EF4-FFF2-40B4-BE49-F238E27FC236}">
                <a16:creationId xmlns:a16="http://schemas.microsoft.com/office/drawing/2014/main" id="{B9FA20B9-96D2-3C1C-DF64-8EB54AC70DC3}"/>
              </a:ext>
            </a:extLst>
          </p:cNvPr>
          <p:cNvPicPr preferRelativeResize="0"/>
          <p:nvPr/>
        </p:nvPicPr>
        <p:blipFill rotWithShape="1">
          <a:blip r:embed="rId4">
            <a:alphaModFix/>
          </a:blip>
          <a:srcRect/>
          <a:stretch/>
        </p:blipFill>
        <p:spPr>
          <a:xfrm>
            <a:off x="11317048" y="6048639"/>
            <a:ext cx="735963" cy="706376"/>
          </a:xfrm>
          <a:prstGeom prst="rect">
            <a:avLst/>
          </a:prstGeom>
          <a:noFill/>
          <a:ln>
            <a:noFill/>
          </a:ln>
        </p:spPr>
      </p:pic>
    </p:spTree>
    <p:extLst>
      <p:ext uri="{BB962C8B-B14F-4D97-AF65-F5344CB8AC3E}">
        <p14:creationId xmlns:p14="http://schemas.microsoft.com/office/powerpoint/2010/main" val="323604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1528" y="513018"/>
            <a:ext cx="6682989" cy="631840"/>
          </a:xfrm>
          <a:prstGeom prst="rect">
            <a:avLst/>
          </a:prstGeom>
        </p:spPr>
        <p:txBody>
          <a:bodyPr spcFirstLastPara="1" vert="horz" wrap="square" lIns="0" tIns="9525" rIns="0" bIns="0" rtlCol="0" anchor="ctr" anchorCtr="0">
            <a:spAutoFit/>
          </a:bodyPr>
          <a:lstStyle/>
          <a:p>
            <a:pPr marL="9525" algn="ctr">
              <a:spcBef>
                <a:spcPts val="75"/>
              </a:spcBef>
            </a:pPr>
            <a:r>
              <a:rPr lang="en-US" spc="-4"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Sample Tribal Government</a:t>
            </a:r>
          </a:p>
        </p:txBody>
      </p:sp>
      <p:grpSp>
        <p:nvGrpSpPr>
          <p:cNvPr id="2" name="Group 1">
            <a:extLst>
              <a:ext uri="{FF2B5EF4-FFF2-40B4-BE49-F238E27FC236}">
                <a16:creationId xmlns:a16="http://schemas.microsoft.com/office/drawing/2014/main" id="{2BAAA978-42E6-42BC-8E20-75C6E5093EAA}"/>
              </a:ext>
            </a:extLst>
          </p:cNvPr>
          <p:cNvGrpSpPr/>
          <p:nvPr/>
        </p:nvGrpSpPr>
        <p:grpSpPr>
          <a:xfrm>
            <a:off x="1907757" y="1631306"/>
            <a:ext cx="8117751" cy="4447152"/>
            <a:chOff x="1200150" y="2031374"/>
            <a:chExt cx="6772275" cy="2821669"/>
          </a:xfrm>
        </p:grpSpPr>
        <p:sp>
          <p:nvSpPr>
            <p:cNvPr id="4" name="object 4"/>
            <p:cNvSpPr txBox="1"/>
            <p:nvPr/>
          </p:nvSpPr>
          <p:spPr>
            <a:xfrm>
              <a:off x="1350171" y="2608612"/>
              <a:ext cx="2135029" cy="261188"/>
            </a:xfrm>
            <a:prstGeom prst="rect">
              <a:avLst/>
            </a:prstGeom>
            <a:ln w="9525">
              <a:solidFill>
                <a:srgbClr val="000000"/>
              </a:solidFill>
            </a:ln>
          </p:spPr>
          <p:txBody>
            <a:bodyPr vert="horz" wrap="square" lIns="0" tIns="30480" rIns="0" bIns="0" rtlCol="0">
              <a:spAutoFit/>
            </a:bodyPr>
            <a:lstStyle/>
            <a:p>
              <a:pPr algn="ctr">
                <a:spcBef>
                  <a:spcPts val="240"/>
                </a:spcBef>
                <a:buClrTx/>
              </a:pPr>
              <a:r>
                <a:rPr sz="825" b="1" kern="1200" spc="-4" dirty="0">
                  <a:solidFill>
                    <a:prstClr val="black"/>
                  </a:solidFill>
                  <a:latin typeface="Helvetica" panose="020B0604020202020204" pitchFamily="34" charset="0"/>
                  <a:ea typeface="+mn-ea"/>
                  <a:cs typeface="Helvetica" panose="020B0604020202020204" pitchFamily="34" charset="0"/>
                </a:rPr>
                <a:t>Executive:</a:t>
              </a:r>
              <a:endParaRPr sz="825" kern="1200" dirty="0">
                <a:solidFill>
                  <a:prstClr val="black"/>
                </a:solidFill>
                <a:latin typeface="Helvetica" panose="020B0604020202020204" pitchFamily="34" charset="0"/>
                <a:ea typeface="+mn-ea"/>
                <a:cs typeface="Helvetica" panose="020B0604020202020204" pitchFamily="34" charset="0"/>
              </a:endParaRPr>
            </a:p>
            <a:p>
              <a:pPr marR="714851" algn="ctr">
                <a:buClrTx/>
              </a:pPr>
              <a:r>
                <a:rPr lang="en-US" sz="825" kern="1200" spc="-4" dirty="0">
                  <a:solidFill>
                    <a:prstClr val="black"/>
                  </a:solidFill>
                  <a:latin typeface="Helvetica" panose="020B0604020202020204" pitchFamily="34" charset="0"/>
                  <a:ea typeface="+mn-ea"/>
                  <a:cs typeface="Helvetica" panose="020B0604020202020204" pitchFamily="34" charset="0"/>
                </a:rPr>
                <a:t>                    </a:t>
              </a:r>
              <a:r>
                <a:rPr sz="825" kern="1200" spc="-4" dirty="0">
                  <a:solidFill>
                    <a:prstClr val="black"/>
                  </a:solidFill>
                  <a:latin typeface="Helvetica" panose="020B0604020202020204" pitchFamily="34" charset="0"/>
                  <a:ea typeface="+mn-ea"/>
                  <a:cs typeface="Helvetica" panose="020B0604020202020204" pitchFamily="34" charset="0"/>
                </a:rPr>
                <a:t>Chairman </a:t>
              </a:r>
              <a:r>
                <a:rPr lang="en-US" sz="825" kern="1200" spc="-4" dirty="0">
                  <a:solidFill>
                    <a:prstClr val="black"/>
                  </a:solidFill>
                  <a:latin typeface="Helvetica" panose="020B0604020202020204" pitchFamily="34" charset="0"/>
                  <a:ea typeface="+mn-ea"/>
                  <a:cs typeface="Helvetica" panose="020B0604020202020204" pitchFamily="34" charset="0"/>
                </a:rPr>
                <a:t>&amp; </a:t>
              </a:r>
              <a:r>
                <a:rPr sz="825" kern="1200" spc="-4" dirty="0">
                  <a:solidFill>
                    <a:prstClr val="black"/>
                  </a:solidFill>
                  <a:latin typeface="Helvetica" panose="020B0604020202020204" pitchFamily="34" charset="0"/>
                  <a:ea typeface="+mn-ea"/>
                  <a:cs typeface="Helvetica" panose="020B0604020202020204" pitchFamily="34" charset="0"/>
                </a:rPr>
                <a:t>V</a:t>
              </a:r>
              <a:r>
                <a:rPr sz="825" kern="1200" spc="-8" dirty="0">
                  <a:solidFill>
                    <a:prstClr val="black"/>
                  </a:solidFill>
                  <a:latin typeface="Helvetica" panose="020B0604020202020204" pitchFamily="34" charset="0"/>
                  <a:ea typeface="+mn-ea"/>
                  <a:cs typeface="Helvetica" panose="020B0604020202020204" pitchFamily="34" charset="0"/>
                </a:rPr>
                <a:t>i</a:t>
              </a:r>
              <a:r>
                <a:rPr sz="825" kern="1200" dirty="0">
                  <a:solidFill>
                    <a:prstClr val="black"/>
                  </a:solidFill>
                  <a:latin typeface="Helvetica" panose="020B0604020202020204" pitchFamily="34" charset="0"/>
                  <a:ea typeface="+mn-ea"/>
                  <a:cs typeface="Helvetica" panose="020B0604020202020204" pitchFamily="34" charset="0"/>
                </a:rPr>
                <a:t>c</a:t>
              </a:r>
              <a:r>
                <a:rPr sz="825" kern="1200" spc="-4" dirty="0">
                  <a:solidFill>
                    <a:prstClr val="black"/>
                  </a:solidFill>
                  <a:latin typeface="Helvetica" panose="020B0604020202020204" pitchFamily="34" charset="0"/>
                  <a:ea typeface="+mn-ea"/>
                  <a:cs typeface="Helvetica" panose="020B0604020202020204" pitchFamily="34" charset="0"/>
                </a:rPr>
                <a:t>e</a:t>
              </a:r>
              <a:r>
                <a:rPr lang="en-US" sz="825" kern="1200" spc="-4" dirty="0">
                  <a:solidFill>
                    <a:prstClr val="black"/>
                  </a:solidFill>
                  <a:latin typeface="Helvetica" panose="020B0604020202020204" pitchFamily="34" charset="0"/>
                  <a:ea typeface="+mn-ea"/>
                  <a:cs typeface="Helvetica" panose="020B0604020202020204" pitchFamily="34" charset="0"/>
                </a:rPr>
                <a:t>-</a:t>
              </a:r>
              <a:r>
                <a:rPr sz="825" kern="1200" spc="-8" dirty="0">
                  <a:solidFill>
                    <a:prstClr val="black"/>
                  </a:solidFill>
                  <a:latin typeface="Helvetica" panose="020B0604020202020204" pitchFamily="34" charset="0"/>
                  <a:ea typeface="+mn-ea"/>
                  <a:cs typeface="Helvetica" panose="020B0604020202020204" pitchFamily="34" charset="0"/>
                </a:rPr>
                <a:t>C</a:t>
              </a:r>
              <a:r>
                <a:rPr sz="825" kern="1200" spc="-4" dirty="0">
                  <a:solidFill>
                    <a:prstClr val="black"/>
                  </a:solidFill>
                  <a:latin typeface="Helvetica" panose="020B0604020202020204" pitchFamily="34" charset="0"/>
                  <a:ea typeface="+mn-ea"/>
                  <a:cs typeface="Helvetica" panose="020B0604020202020204" pitchFamily="34" charset="0"/>
                </a:rPr>
                <a:t>ha</a:t>
              </a:r>
              <a:r>
                <a:rPr sz="825" kern="1200" spc="-8" dirty="0">
                  <a:solidFill>
                    <a:prstClr val="black"/>
                  </a:solidFill>
                  <a:latin typeface="Helvetica" panose="020B0604020202020204" pitchFamily="34" charset="0"/>
                  <a:ea typeface="+mn-ea"/>
                  <a:cs typeface="Helvetica" panose="020B0604020202020204" pitchFamily="34" charset="0"/>
                </a:rPr>
                <a:t>i</a:t>
              </a:r>
              <a:r>
                <a:rPr sz="825" kern="1200" dirty="0">
                  <a:solidFill>
                    <a:prstClr val="black"/>
                  </a:solidFill>
                  <a:latin typeface="Helvetica" panose="020B0604020202020204" pitchFamily="34" charset="0"/>
                  <a:ea typeface="+mn-ea"/>
                  <a:cs typeface="Helvetica" panose="020B0604020202020204" pitchFamily="34" charset="0"/>
                </a:rPr>
                <a:t>rm</a:t>
              </a:r>
              <a:r>
                <a:rPr sz="825" kern="1200" spc="-4" dirty="0">
                  <a:solidFill>
                    <a:prstClr val="black"/>
                  </a:solidFill>
                  <a:latin typeface="Helvetica" panose="020B0604020202020204" pitchFamily="34" charset="0"/>
                  <a:ea typeface="+mn-ea"/>
                  <a:cs typeface="Helvetica" panose="020B0604020202020204" pitchFamily="34" charset="0"/>
                </a:rPr>
                <a:t>an</a:t>
              </a:r>
              <a:endParaRPr sz="825" kern="1200" dirty="0">
                <a:solidFill>
                  <a:prstClr val="black"/>
                </a:solidFill>
                <a:latin typeface="Helvetica" panose="020B0604020202020204" pitchFamily="34" charset="0"/>
                <a:ea typeface="+mn-ea"/>
                <a:cs typeface="Helvetica" panose="020B0604020202020204" pitchFamily="34" charset="0"/>
              </a:endParaRPr>
            </a:p>
            <a:p>
              <a:pPr algn="ctr">
                <a:buClrTx/>
              </a:pPr>
              <a:r>
                <a:rPr sz="825" kern="1200" spc="-4" dirty="0">
                  <a:solidFill>
                    <a:prstClr val="black"/>
                  </a:solidFill>
                  <a:latin typeface="Helvetica" panose="020B0604020202020204" pitchFamily="34" charset="0"/>
                  <a:ea typeface="+mn-ea"/>
                  <a:cs typeface="Helvetica" panose="020B0604020202020204" pitchFamily="34" charset="0"/>
                </a:rPr>
                <a:t>Secretary-Treasurer</a:t>
              </a:r>
              <a:endParaRPr sz="825" kern="1200" dirty="0">
                <a:solidFill>
                  <a:prstClr val="black"/>
                </a:solidFill>
                <a:latin typeface="Helvetica" panose="020B0604020202020204" pitchFamily="34" charset="0"/>
                <a:ea typeface="+mn-ea"/>
                <a:cs typeface="Helvetica" panose="020B0604020202020204" pitchFamily="34" charset="0"/>
              </a:endParaRPr>
            </a:p>
          </p:txBody>
        </p:sp>
        <p:sp>
          <p:nvSpPr>
            <p:cNvPr id="5" name="object 5"/>
            <p:cNvSpPr txBox="1"/>
            <p:nvPr/>
          </p:nvSpPr>
          <p:spPr>
            <a:xfrm>
              <a:off x="3829050" y="2604696"/>
              <a:ext cx="971550" cy="438873"/>
            </a:xfrm>
            <a:prstGeom prst="rect">
              <a:avLst/>
            </a:prstGeom>
            <a:ln w="9525">
              <a:solidFill>
                <a:srgbClr val="000000"/>
              </a:solidFill>
            </a:ln>
          </p:spPr>
          <p:txBody>
            <a:bodyPr vert="horz" wrap="square" lIns="0" tIns="30956" rIns="0" bIns="0" rtlCol="0">
              <a:spAutoFit/>
            </a:bodyPr>
            <a:lstStyle/>
            <a:p>
              <a:pPr marL="146685" marR="141923" indent="-953" algn="ctr">
                <a:spcBef>
                  <a:spcPts val="244"/>
                </a:spcBef>
                <a:buClrTx/>
              </a:pPr>
              <a:r>
                <a:rPr sz="825" b="1" kern="1200" spc="-4" dirty="0">
                  <a:solidFill>
                    <a:prstClr val="black"/>
                  </a:solidFill>
                  <a:latin typeface="Helvetica" panose="020B0604020202020204" pitchFamily="34" charset="0"/>
                  <a:ea typeface="+mn-ea"/>
                  <a:cs typeface="Helvetica" panose="020B0604020202020204" pitchFamily="34" charset="0"/>
                </a:rPr>
                <a:t>Legislative:</a:t>
              </a:r>
              <a:r>
                <a:rPr lang="en-US" sz="825" b="1" kern="1200" spc="-4" dirty="0">
                  <a:solidFill>
                    <a:prstClr val="black"/>
                  </a:solidFill>
                  <a:latin typeface="Helvetica" panose="020B0604020202020204" pitchFamily="34" charset="0"/>
                  <a:ea typeface="+mn-ea"/>
                  <a:cs typeface="Helvetica" panose="020B0604020202020204" pitchFamily="34" charset="0"/>
                </a:rPr>
                <a:t>      </a:t>
              </a:r>
              <a:r>
                <a:rPr sz="825" b="1" kern="1200" spc="-4" dirty="0">
                  <a:solidFill>
                    <a:prstClr val="black"/>
                  </a:solidFill>
                  <a:latin typeface="Helvetica" panose="020B0604020202020204" pitchFamily="34" charset="0"/>
                  <a:ea typeface="+mn-ea"/>
                  <a:cs typeface="Helvetica" panose="020B0604020202020204" pitchFamily="34" charset="0"/>
                </a:rPr>
                <a:t> </a:t>
              </a:r>
              <a:endParaRPr lang="en-US" sz="825" b="1" kern="1200" spc="-4" dirty="0">
                <a:solidFill>
                  <a:prstClr val="black"/>
                </a:solidFill>
                <a:latin typeface="Helvetica" panose="020B0604020202020204" pitchFamily="34" charset="0"/>
                <a:ea typeface="+mn-ea"/>
                <a:cs typeface="Helvetica" panose="020B0604020202020204" pitchFamily="34" charset="0"/>
              </a:endParaRPr>
            </a:p>
            <a:p>
              <a:pPr marL="146685" marR="141923" indent="-953" algn="ctr">
                <a:spcBef>
                  <a:spcPts val="244"/>
                </a:spcBef>
                <a:buClrTx/>
              </a:pPr>
              <a:r>
                <a:rPr lang="en-US" sz="825" b="1" kern="1200" spc="-4" dirty="0">
                  <a:solidFill>
                    <a:prstClr val="black"/>
                  </a:solidFill>
                  <a:latin typeface="Helvetica" panose="020B0604020202020204" pitchFamily="34" charset="0"/>
                  <a:ea typeface="+mn-ea"/>
                  <a:cs typeface="Helvetica" panose="020B0604020202020204" pitchFamily="34" charset="0"/>
                </a:rPr>
                <a:t>X </a:t>
              </a:r>
              <a:r>
                <a:rPr sz="825" kern="1200" spc="-4" dirty="0">
                  <a:solidFill>
                    <a:prstClr val="black"/>
                  </a:solidFill>
                  <a:latin typeface="Helvetica" panose="020B0604020202020204" pitchFamily="34" charset="0"/>
                  <a:ea typeface="+mn-ea"/>
                  <a:cs typeface="Helvetica" panose="020B0604020202020204" pitchFamily="34" charset="0"/>
                </a:rPr>
                <a:t>Elected  </a:t>
              </a:r>
              <a:r>
                <a:rPr sz="825" kern="1200" dirty="0">
                  <a:solidFill>
                    <a:prstClr val="black"/>
                  </a:solidFill>
                  <a:latin typeface="Helvetica" panose="020B0604020202020204" pitchFamily="34" charset="0"/>
                  <a:ea typeface="+mn-ea"/>
                  <a:cs typeface="Helvetica" panose="020B0604020202020204" pitchFamily="34" charset="0"/>
                </a:rPr>
                <a:t>members  </a:t>
              </a:r>
              <a:r>
                <a:rPr sz="825" kern="1200" spc="-4" dirty="0">
                  <a:solidFill>
                    <a:prstClr val="black"/>
                  </a:solidFill>
                  <a:latin typeface="Helvetica" panose="020B0604020202020204" pitchFamily="34" charset="0"/>
                  <a:ea typeface="+mn-ea"/>
                  <a:cs typeface="Helvetica" panose="020B0604020202020204" pitchFamily="34" charset="0"/>
                </a:rPr>
                <a:t>including </a:t>
              </a:r>
              <a:r>
                <a:rPr sz="825" kern="1200" dirty="0">
                  <a:solidFill>
                    <a:prstClr val="black"/>
                  </a:solidFill>
                  <a:latin typeface="Helvetica" panose="020B0604020202020204" pitchFamily="34" charset="0"/>
                  <a:ea typeface="+mn-ea"/>
                  <a:cs typeface="Helvetica" panose="020B0604020202020204" pitchFamily="34" charset="0"/>
                </a:rPr>
                <a:t>the</a:t>
              </a:r>
              <a:r>
                <a:rPr sz="825" kern="1200" spc="-56" dirty="0">
                  <a:solidFill>
                    <a:prstClr val="black"/>
                  </a:solidFill>
                  <a:latin typeface="Helvetica" panose="020B0604020202020204" pitchFamily="34" charset="0"/>
                  <a:ea typeface="+mn-ea"/>
                  <a:cs typeface="Helvetica" panose="020B0604020202020204" pitchFamily="34" charset="0"/>
                </a:rPr>
                <a:t> </a:t>
              </a:r>
              <a:r>
                <a:rPr sz="825" kern="1200" dirty="0">
                  <a:solidFill>
                    <a:prstClr val="black"/>
                  </a:solidFill>
                  <a:latin typeface="Helvetica" panose="020B0604020202020204" pitchFamily="34" charset="0"/>
                  <a:ea typeface="+mn-ea"/>
                  <a:cs typeface="Helvetica" panose="020B0604020202020204" pitchFamily="34" charset="0"/>
                </a:rPr>
                <a:t>3  </a:t>
              </a:r>
              <a:r>
                <a:rPr sz="825" kern="1200" spc="-4" dirty="0">
                  <a:solidFill>
                    <a:prstClr val="black"/>
                  </a:solidFill>
                  <a:latin typeface="Helvetica" panose="020B0604020202020204" pitchFamily="34" charset="0"/>
                  <a:ea typeface="+mn-ea"/>
                  <a:cs typeface="Helvetica" panose="020B0604020202020204" pitchFamily="34" charset="0"/>
                </a:rPr>
                <a:t>Executives</a:t>
              </a:r>
              <a:endParaRPr sz="825" kern="1200" dirty="0">
                <a:solidFill>
                  <a:prstClr val="black"/>
                </a:solidFill>
                <a:latin typeface="Helvetica" panose="020B0604020202020204" pitchFamily="34" charset="0"/>
                <a:ea typeface="+mn-ea"/>
                <a:cs typeface="Helvetica" panose="020B0604020202020204" pitchFamily="34" charset="0"/>
              </a:endParaRPr>
            </a:p>
          </p:txBody>
        </p:sp>
        <p:sp>
          <p:nvSpPr>
            <p:cNvPr id="6" name="object 6"/>
            <p:cNvSpPr txBox="1"/>
            <p:nvPr/>
          </p:nvSpPr>
          <p:spPr>
            <a:xfrm>
              <a:off x="3064672" y="4332824"/>
              <a:ext cx="650081" cy="331637"/>
            </a:xfrm>
            <a:prstGeom prst="rect">
              <a:avLst/>
            </a:prstGeom>
            <a:ln w="9525">
              <a:solidFill>
                <a:srgbClr val="000000"/>
              </a:solidFill>
            </a:ln>
          </p:spPr>
          <p:txBody>
            <a:bodyPr vert="horz" wrap="square" lIns="0" tIns="37148" rIns="0" bIns="0" rtlCol="0">
              <a:spAutoFit/>
            </a:bodyPr>
            <a:lstStyle/>
            <a:p>
              <a:pPr marL="123825" marR="117634" algn="ctr">
                <a:spcBef>
                  <a:spcPts val="293"/>
                </a:spcBef>
                <a:buClrTx/>
              </a:pPr>
              <a:r>
                <a:rPr sz="825" kern="1200" spc="-4" dirty="0">
                  <a:solidFill>
                    <a:prstClr val="black"/>
                  </a:solidFill>
                  <a:latin typeface="Helvetica" panose="020B0604020202020204" pitchFamily="34" charset="0"/>
                  <a:ea typeface="+mn-ea"/>
                  <a:cs typeface="Helvetica" panose="020B0604020202020204" pitchFamily="34" charset="0"/>
                </a:rPr>
                <a:t>Health</a:t>
              </a:r>
              <a:r>
                <a:rPr sz="825" kern="1200" spc="-60" dirty="0">
                  <a:solidFill>
                    <a:prstClr val="black"/>
                  </a:solidFill>
                  <a:latin typeface="Helvetica" panose="020B0604020202020204" pitchFamily="34" charset="0"/>
                  <a:ea typeface="+mn-ea"/>
                  <a:cs typeface="Helvetica" panose="020B0604020202020204" pitchFamily="34" charset="0"/>
                </a:rPr>
                <a:t> </a:t>
              </a:r>
              <a:r>
                <a:rPr sz="825" kern="1200" dirty="0">
                  <a:solidFill>
                    <a:prstClr val="black"/>
                  </a:solidFill>
                  <a:latin typeface="Helvetica" panose="020B0604020202020204" pitchFamily="34" charset="0"/>
                  <a:ea typeface="+mn-ea"/>
                  <a:cs typeface="Helvetica" panose="020B0604020202020204" pitchFamily="34" charset="0"/>
                </a:rPr>
                <a:t>&amp;  </a:t>
              </a:r>
              <a:r>
                <a:rPr sz="825" kern="1200" spc="-4" dirty="0">
                  <a:solidFill>
                    <a:prstClr val="black"/>
                  </a:solidFill>
                  <a:latin typeface="Helvetica" panose="020B0604020202020204" pitchFamily="34" charset="0"/>
                  <a:ea typeface="+mn-ea"/>
                  <a:cs typeface="Helvetica" panose="020B0604020202020204" pitchFamily="34" charset="0"/>
                </a:rPr>
                <a:t>Human  Se</a:t>
              </a:r>
              <a:r>
                <a:rPr sz="825" kern="1200" dirty="0">
                  <a:solidFill>
                    <a:prstClr val="black"/>
                  </a:solidFill>
                  <a:latin typeface="Helvetica" panose="020B0604020202020204" pitchFamily="34" charset="0"/>
                  <a:ea typeface="+mn-ea"/>
                  <a:cs typeface="Helvetica" panose="020B0604020202020204" pitchFamily="34" charset="0"/>
                </a:rPr>
                <a:t>r</a:t>
              </a:r>
              <a:r>
                <a:rPr sz="825" kern="1200" spc="-11" dirty="0">
                  <a:solidFill>
                    <a:prstClr val="black"/>
                  </a:solidFill>
                  <a:latin typeface="Helvetica" panose="020B0604020202020204" pitchFamily="34" charset="0"/>
                  <a:ea typeface="+mn-ea"/>
                  <a:cs typeface="Helvetica" panose="020B0604020202020204" pitchFamily="34" charset="0"/>
                </a:rPr>
                <a:t>v</a:t>
              </a:r>
              <a:r>
                <a:rPr sz="825" kern="1200" spc="-8" dirty="0">
                  <a:solidFill>
                    <a:prstClr val="black"/>
                  </a:solidFill>
                  <a:latin typeface="Helvetica" panose="020B0604020202020204" pitchFamily="34" charset="0"/>
                  <a:ea typeface="+mn-ea"/>
                  <a:cs typeface="Helvetica" panose="020B0604020202020204" pitchFamily="34" charset="0"/>
                </a:rPr>
                <a:t>i</a:t>
              </a:r>
              <a:r>
                <a:rPr sz="825" kern="1200" dirty="0">
                  <a:solidFill>
                    <a:prstClr val="black"/>
                  </a:solidFill>
                  <a:latin typeface="Helvetica" panose="020B0604020202020204" pitchFamily="34" charset="0"/>
                  <a:ea typeface="+mn-ea"/>
                  <a:cs typeface="Helvetica" panose="020B0604020202020204" pitchFamily="34" charset="0"/>
                </a:rPr>
                <a:t>c</a:t>
              </a:r>
              <a:r>
                <a:rPr sz="825" kern="1200" spc="-4" dirty="0">
                  <a:solidFill>
                    <a:prstClr val="black"/>
                  </a:solidFill>
                  <a:latin typeface="Helvetica" panose="020B0604020202020204" pitchFamily="34" charset="0"/>
                  <a:ea typeface="+mn-ea"/>
                  <a:cs typeface="Helvetica" panose="020B0604020202020204" pitchFamily="34" charset="0"/>
                </a:rPr>
                <a:t>es</a:t>
              </a:r>
              <a:endParaRPr sz="825" kern="1200">
                <a:solidFill>
                  <a:prstClr val="black"/>
                </a:solidFill>
                <a:latin typeface="Helvetica" panose="020B0604020202020204" pitchFamily="34" charset="0"/>
                <a:ea typeface="+mn-ea"/>
                <a:cs typeface="Helvetica" panose="020B0604020202020204" pitchFamily="34" charset="0"/>
              </a:endParaRPr>
            </a:p>
          </p:txBody>
        </p:sp>
        <p:sp>
          <p:nvSpPr>
            <p:cNvPr id="7" name="object 7"/>
            <p:cNvSpPr txBox="1"/>
            <p:nvPr/>
          </p:nvSpPr>
          <p:spPr>
            <a:xfrm>
              <a:off x="5257800" y="2608611"/>
              <a:ext cx="2200275" cy="428078"/>
            </a:xfrm>
            <a:prstGeom prst="rect">
              <a:avLst/>
            </a:prstGeom>
            <a:ln w="9525">
              <a:solidFill>
                <a:srgbClr val="000000"/>
              </a:solidFill>
            </a:ln>
          </p:spPr>
          <p:txBody>
            <a:bodyPr vert="horz" wrap="square" lIns="0" tIns="31908" rIns="0" bIns="0" rtlCol="0">
              <a:spAutoFit/>
            </a:bodyPr>
            <a:lstStyle/>
            <a:p>
              <a:pPr algn="ctr">
                <a:spcBef>
                  <a:spcPts val="251"/>
                </a:spcBef>
                <a:buClrTx/>
              </a:pPr>
              <a:r>
                <a:rPr sz="825" b="1" kern="1200" dirty="0">
                  <a:solidFill>
                    <a:prstClr val="black"/>
                  </a:solidFill>
                  <a:latin typeface="Helvetica" panose="020B0604020202020204" pitchFamily="34" charset="0"/>
                  <a:ea typeface="+mn-ea"/>
                  <a:cs typeface="Helvetica" panose="020B0604020202020204" pitchFamily="34" charset="0"/>
                </a:rPr>
                <a:t>Judicial:</a:t>
              </a:r>
              <a:endParaRPr sz="825" kern="1200" dirty="0">
                <a:solidFill>
                  <a:prstClr val="black"/>
                </a:solidFill>
                <a:latin typeface="Helvetica" panose="020B0604020202020204" pitchFamily="34" charset="0"/>
                <a:ea typeface="+mn-ea"/>
                <a:cs typeface="Helvetica" panose="020B0604020202020204" pitchFamily="34" charset="0"/>
              </a:endParaRPr>
            </a:p>
            <a:p>
              <a:pPr marR="639604" algn="ctr">
                <a:buClrTx/>
              </a:pPr>
              <a:r>
                <a:rPr lang="en-US" sz="825" kern="1200" spc="-4" dirty="0">
                  <a:solidFill>
                    <a:prstClr val="black"/>
                  </a:solidFill>
                  <a:latin typeface="Helvetica" panose="020B0604020202020204" pitchFamily="34" charset="0"/>
                  <a:ea typeface="+mn-ea"/>
                  <a:cs typeface="Helvetica" panose="020B0604020202020204" pitchFamily="34" charset="0"/>
                </a:rPr>
                <a:t>                     </a:t>
              </a:r>
              <a:r>
                <a:rPr sz="825" kern="1200" spc="-4" dirty="0">
                  <a:solidFill>
                    <a:prstClr val="black"/>
                  </a:solidFill>
                  <a:latin typeface="Helvetica" panose="020B0604020202020204" pitchFamily="34" charset="0"/>
                  <a:ea typeface="+mn-ea"/>
                  <a:cs typeface="Helvetica" panose="020B0604020202020204" pitchFamily="34" charset="0"/>
                </a:rPr>
                <a:t>Chief </a:t>
              </a:r>
              <a:r>
                <a:rPr sz="825" kern="1200" dirty="0">
                  <a:solidFill>
                    <a:prstClr val="black"/>
                  </a:solidFill>
                  <a:latin typeface="Helvetica" panose="020B0604020202020204" pitchFamily="34" charset="0"/>
                  <a:ea typeface="+mn-ea"/>
                  <a:cs typeface="Helvetica" panose="020B0604020202020204" pitchFamily="34" charset="0"/>
                </a:rPr>
                <a:t>Justice </a:t>
              </a:r>
              <a:endParaRPr lang="en-US" sz="825" kern="1200" dirty="0">
                <a:solidFill>
                  <a:prstClr val="black"/>
                </a:solidFill>
                <a:latin typeface="Helvetica" panose="020B0604020202020204" pitchFamily="34" charset="0"/>
                <a:ea typeface="+mn-ea"/>
                <a:cs typeface="Helvetica" panose="020B0604020202020204" pitchFamily="34" charset="0"/>
              </a:endParaRPr>
            </a:p>
            <a:p>
              <a:pPr marL="630238" marR="639604" indent="-630238" algn="ctr">
                <a:buClrTx/>
              </a:pPr>
              <a:r>
                <a:rPr lang="en-US" sz="825" kern="1200" spc="-4" dirty="0">
                  <a:solidFill>
                    <a:prstClr val="black"/>
                  </a:solidFill>
                  <a:latin typeface="Helvetica" panose="020B0604020202020204" pitchFamily="34" charset="0"/>
                  <a:ea typeface="+mn-ea"/>
                  <a:cs typeface="Helvetica" panose="020B0604020202020204" pitchFamily="34" charset="0"/>
                </a:rPr>
                <a:t>                      </a:t>
              </a:r>
              <a:r>
                <a:rPr sz="825" kern="1200" spc="-4" dirty="0">
                  <a:solidFill>
                    <a:prstClr val="black"/>
                  </a:solidFill>
                  <a:latin typeface="Helvetica" panose="020B0604020202020204" pitchFamily="34" charset="0"/>
                  <a:ea typeface="+mn-ea"/>
                  <a:cs typeface="Helvetica" panose="020B0604020202020204" pitchFamily="34" charset="0"/>
                </a:rPr>
                <a:t>Chief Administrator  </a:t>
              </a:r>
              <a:r>
                <a:rPr lang="en-US" sz="825" kern="1200" spc="-4" dirty="0">
                  <a:solidFill>
                    <a:prstClr val="black"/>
                  </a:solidFill>
                  <a:latin typeface="Helvetica" panose="020B0604020202020204" pitchFamily="34" charset="0"/>
                  <a:ea typeface="+mn-ea"/>
                  <a:cs typeface="Helvetica" panose="020B0604020202020204" pitchFamily="34" charset="0"/>
                </a:rPr>
                <a:t>                   </a:t>
              </a:r>
              <a:r>
                <a:rPr sz="825" kern="1200" spc="-4" dirty="0">
                  <a:solidFill>
                    <a:prstClr val="black"/>
                  </a:solidFill>
                  <a:latin typeface="Helvetica" panose="020B0604020202020204" pitchFamily="34" charset="0"/>
                  <a:ea typeface="+mn-ea"/>
                  <a:cs typeface="Helvetica" panose="020B0604020202020204" pitchFamily="34" charset="0"/>
                </a:rPr>
                <a:t>Chief District</a:t>
              </a:r>
              <a:r>
                <a:rPr sz="825" kern="1200" spc="-45" dirty="0">
                  <a:solidFill>
                    <a:prstClr val="black"/>
                  </a:solidFill>
                  <a:latin typeface="Helvetica" panose="020B0604020202020204" pitchFamily="34" charset="0"/>
                  <a:ea typeface="+mn-ea"/>
                  <a:cs typeface="Helvetica" panose="020B0604020202020204" pitchFamily="34" charset="0"/>
                </a:rPr>
                <a:t> </a:t>
              </a:r>
              <a:r>
                <a:rPr sz="825" kern="1200" dirty="0">
                  <a:solidFill>
                    <a:prstClr val="black"/>
                  </a:solidFill>
                  <a:latin typeface="Helvetica" panose="020B0604020202020204" pitchFamily="34" charset="0"/>
                  <a:ea typeface="+mn-ea"/>
                  <a:cs typeface="Helvetica" panose="020B0604020202020204" pitchFamily="34" charset="0"/>
                </a:rPr>
                <a:t>Judge</a:t>
              </a:r>
            </a:p>
          </p:txBody>
        </p:sp>
        <p:sp>
          <p:nvSpPr>
            <p:cNvPr id="8" name="object 8"/>
            <p:cNvSpPr txBox="1"/>
            <p:nvPr/>
          </p:nvSpPr>
          <p:spPr>
            <a:xfrm>
              <a:off x="2153250" y="4392191"/>
              <a:ext cx="857250" cy="224522"/>
            </a:xfrm>
            <a:prstGeom prst="rect">
              <a:avLst/>
            </a:prstGeom>
            <a:ln w="9525">
              <a:solidFill>
                <a:srgbClr val="000000"/>
              </a:solidFill>
            </a:ln>
          </p:spPr>
          <p:txBody>
            <a:bodyPr vert="horz" wrap="square" lIns="0" tIns="29051" rIns="0" bIns="0" rtlCol="0">
              <a:spAutoFit/>
            </a:bodyPr>
            <a:lstStyle/>
            <a:p>
              <a:pPr marL="121444" marR="114776" indent="50006">
                <a:spcBef>
                  <a:spcPts val="229"/>
                </a:spcBef>
                <a:buClrTx/>
              </a:pPr>
              <a:r>
                <a:rPr sz="825" kern="1200" spc="-4" dirty="0">
                  <a:solidFill>
                    <a:prstClr val="black"/>
                  </a:solidFill>
                  <a:latin typeface="Helvetica" panose="020B0604020202020204" pitchFamily="34" charset="0"/>
                  <a:ea typeface="+mn-ea"/>
                  <a:cs typeface="Helvetica" panose="020B0604020202020204" pitchFamily="34" charset="0"/>
                </a:rPr>
                <a:t>Judiciary </a:t>
              </a:r>
              <a:r>
                <a:rPr sz="825" kern="1200" dirty="0">
                  <a:solidFill>
                    <a:prstClr val="black"/>
                  </a:solidFill>
                  <a:latin typeface="Helvetica" panose="020B0604020202020204" pitchFamily="34" charset="0"/>
                  <a:ea typeface="+mn-ea"/>
                  <a:cs typeface="Helvetica" panose="020B0604020202020204" pitchFamily="34" charset="0"/>
                </a:rPr>
                <a:t>&amp;  </a:t>
              </a:r>
              <a:r>
                <a:rPr sz="825" kern="1200" spc="-4" dirty="0">
                  <a:solidFill>
                    <a:prstClr val="black"/>
                  </a:solidFill>
                  <a:latin typeface="Helvetica" panose="020B0604020202020204" pitchFamily="34" charset="0"/>
                  <a:ea typeface="+mn-ea"/>
                  <a:cs typeface="Helvetica" panose="020B0604020202020204" pitchFamily="34" charset="0"/>
                </a:rPr>
                <a:t>Public</a:t>
              </a:r>
              <a:r>
                <a:rPr sz="825" kern="1200" spc="-41" dirty="0">
                  <a:solidFill>
                    <a:prstClr val="black"/>
                  </a:solidFill>
                  <a:latin typeface="Helvetica" panose="020B0604020202020204" pitchFamily="34" charset="0"/>
                  <a:ea typeface="+mn-ea"/>
                  <a:cs typeface="Helvetica" panose="020B0604020202020204" pitchFamily="34" charset="0"/>
                </a:rPr>
                <a:t> </a:t>
              </a:r>
              <a:r>
                <a:rPr sz="825" kern="1200" dirty="0">
                  <a:solidFill>
                    <a:prstClr val="black"/>
                  </a:solidFill>
                  <a:latin typeface="Helvetica" panose="020B0604020202020204" pitchFamily="34" charset="0"/>
                  <a:ea typeface="+mn-ea"/>
                  <a:cs typeface="Helvetica" panose="020B0604020202020204" pitchFamily="34" charset="0"/>
                </a:rPr>
                <a:t>Safety</a:t>
              </a:r>
              <a:endParaRPr sz="825" kern="1200">
                <a:solidFill>
                  <a:prstClr val="black"/>
                </a:solidFill>
                <a:latin typeface="Helvetica" panose="020B0604020202020204" pitchFamily="34" charset="0"/>
                <a:ea typeface="+mn-ea"/>
                <a:cs typeface="Helvetica" panose="020B0604020202020204" pitchFamily="34" charset="0"/>
              </a:endParaRPr>
            </a:p>
          </p:txBody>
        </p:sp>
        <p:sp>
          <p:nvSpPr>
            <p:cNvPr id="9" name="object 9"/>
            <p:cNvSpPr txBox="1"/>
            <p:nvPr/>
          </p:nvSpPr>
          <p:spPr>
            <a:xfrm>
              <a:off x="1200150" y="4392191"/>
              <a:ext cx="857250" cy="224522"/>
            </a:xfrm>
            <a:prstGeom prst="rect">
              <a:avLst/>
            </a:prstGeom>
            <a:ln w="9525">
              <a:solidFill>
                <a:srgbClr val="000000"/>
              </a:solidFill>
            </a:ln>
          </p:spPr>
          <p:txBody>
            <a:bodyPr vert="horz" wrap="square" lIns="0" tIns="29051" rIns="0" bIns="0" rtlCol="0">
              <a:spAutoFit/>
            </a:bodyPr>
            <a:lstStyle/>
            <a:p>
              <a:pPr marL="138589" marR="134779" indent="106204">
                <a:spcBef>
                  <a:spcPts val="229"/>
                </a:spcBef>
                <a:buClrTx/>
              </a:pPr>
              <a:r>
                <a:rPr sz="825" kern="1200" spc="-4" dirty="0">
                  <a:solidFill>
                    <a:prstClr val="black"/>
                  </a:solidFill>
                  <a:latin typeface="Helvetica" panose="020B0604020202020204" pitchFamily="34" charset="0"/>
                  <a:ea typeface="+mn-ea"/>
                  <a:cs typeface="Helvetica" panose="020B0604020202020204" pitchFamily="34" charset="0"/>
                </a:rPr>
                <a:t>Rules </a:t>
              </a:r>
              <a:r>
                <a:rPr sz="825" kern="1200" dirty="0">
                  <a:solidFill>
                    <a:prstClr val="black"/>
                  </a:solidFill>
                  <a:latin typeface="Helvetica" panose="020B0604020202020204" pitchFamily="34" charset="0"/>
                  <a:ea typeface="+mn-ea"/>
                  <a:cs typeface="Helvetica" panose="020B0604020202020204" pitchFamily="34" charset="0"/>
                </a:rPr>
                <a:t>&amp;  </a:t>
              </a:r>
              <a:r>
                <a:rPr sz="825" kern="1200" spc="4" dirty="0">
                  <a:solidFill>
                    <a:prstClr val="black"/>
                  </a:solidFill>
                  <a:latin typeface="Helvetica" panose="020B0604020202020204" pitchFamily="34" charset="0"/>
                  <a:ea typeface="+mn-ea"/>
                  <a:cs typeface="Helvetica" panose="020B0604020202020204" pitchFamily="34" charset="0"/>
                </a:rPr>
                <a:t>G</a:t>
              </a:r>
              <a:r>
                <a:rPr sz="825" kern="1200" spc="-4" dirty="0">
                  <a:solidFill>
                    <a:prstClr val="black"/>
                  </a:solidFill>
                  <a:latin typeface="Helvetica" panose="020B0604020202020204" pitchFamily="34" charset="0"/>
                  <a:ea typeface="+mn-ea"/>
                  <a:cs typeface="Helvetica" panose="020B0604020202020204" pitchFamily="34" charset="0"/>
                </a:rPr>
                <a:t>o</a:t>
              </a:r>
              <a:r>
                <a:rPr sz="825" kern="1200" spc="-11" dirty="0">
                  <a:solidFill>
                    <a:prstClr val="black"/>
                  </a:solidFill>
                  <a:latin typeface="Helvetica" panose="020B0604020202020204" pitchFamily="34" charset="0"/>
                  <a:ea typeface="+mn-ea"/>
                  <a:cs typeface="Helvetica" panose="020B0604020202020204" pitchFamily="34" charset="0"/>
                </a:rPr>
                <a:t>v</a:t>
              </a:r>
              <a:r>
                <a:rPr sz="825" kern="1200" spc="-4" dirty="0">
                  <a:solidFill>
                    <a:prstClr val="black"/>
                  </a:solidFill>
                  <a:latin typeface="Helvetica" panose="020B0604020202020204" pitchFamily="34" charset="0"/>
                  <a:ea typeface="+mn-ea"/>
                  <a:cs typeface="Helvetica" panose="020B0604020202020204" pitchFamily="34" charset="0"/>
                </a:rPr>
                <a:t>e</a:t>
              </a:r>
              <a:r>
                <a:rPr sz="825" kern="1200" dirty="0">
                  <a:solidFill>
                    <a:prstClr val="black"/>
                  </a:solidFill>
                  <a:latin typeface="Helvetica" panose="020B0604020202020204" pitchFamily="34" charset="0"/>
                  <a:ea typeface="+mn-ea"/>
                  <a:cs typeface="Helvetica" panose="020B0604020202020204" pitchFamily="34" charset="0"/>
                </a:rPr>
                <a:t>r</a:t>
              </a:r>
              <a:r>
                <a:rPr sz="825" kern="1200" spc="-4" dirty="0">
                  <a:solidFill>
                    <a:prstClr val="black"/>
                  </a:solidFill>
                  <a:latin typeface="Helvetica" panose="020B0604020202020204" pitchFamily="34" charset="0"/>
                  <a:ea typeface="+mn-ea"/>
                  <a:cs typeface="Helvetica" panose="020B0604020202020204" pitchFamily="34" charset="0"/>
                </a:rPr>
                <a:t>n</a:t>
              </a:r>
              <a:r>
                <a:rPr sz="825" kern="1200" dirty="0">
                  <a:solidFill>
                    <a:prstClr val="black"/>
                  </a:solidFill>
                  <a:latin typeface="Helvetica" panose="020B0604020202020204" pitchFamily="34" charset="0"/>
                  <a:ea typeface="+mn-ea"/>
                  <a:cs typeface="Helvetica" panose="020B0604020202020204" pitchFamily="34" charset="0"/>
                </a:rPr>
                <a:t>m</a:t>
              </a:r>
              <a:r>
                <a:rPr sz="825" kern="1200" spc="-4" dirty="0">
                  <a:solidFill>
                    <a:prstClr val="black"/>
                  </a:solidFill>
                  <a:latin typeface="Helvetica" panose="020B0604020202020204" pitchFamily="34" charset="0"/>
                  <a:ea typeface="+mn-ea"/>
                  <a:cs typeface="Helvetica" panose="020B0604020202020204" pitchFamily="34" charset="0"/>
                </a:rPr>
                <a:t>ent</a:t>
              </a:r>
              <a:endParaRPr sz="825" kern="1200">
                <a:solidFill>
                  <a:prstClr val="black"/>
                </a:solidFill>
                <a:latin typeface="Helvetica" panose="020B0604020202020204" pitchFamily="34" charset="0"/>
                <a:ea typeface="+mn-ea"/>
                <a:cs typeface="Helvetica" panose="020B0604020202020204" pitchFamily="34" charset="0"/>
              </a:endParaRPr>
            </a:p>
          </p:txBody>
        </p:sp>
        <p:sp>
          <p:nvSpPr>
            <p:cNvPr id="10" name="object 10"/>
            <p:cNvSpPr txBox="1"/>
            <p:nvPr/>
          </p:nvSpPr>
          <p:spPr>
            <a:xfrm>
              <a:off x="3829050" y="4397931"/>
              <a:ext cx="719138" cy="226808"/>
            </a:xfrm>
            <a:prstGeom prst="rect">
              <a:avLst/>
            </a:prstGeom>
            <a:ln w="9525">
              <a:solidFill>
                <a:srgbClr val="000000"/>
              </a:solidFill>
            </a:ln>
          </p:spPr>
          <p:txBody>
            <a:bodyPr vert="horz" wrap="square" lIns="0" tIns="31908" rIns="0" bIns="0" rtlCol="0">
              <a:spAutoFit/>
            </a:bodyPr>
            <a:lstStyle/>
            <a:p>
              <a:pPr marL="107633" marR="103823" indent="81915">
                <a:spcBef>
                  <a:spcPts val="251"/>
                </a:spcBef>
                <a:buClrTx/>
              </a:pPr>
              <a:r>
                <a:rPr sz="825" kern="1200" spc="-4" dirty="0">
                  <a:solidFill>
                    <a:prstClr val="black"/>
                  </a:solidFill>
                  <a:latin typeface="Helvetica" panose="020B0604020202020204" pitchFamily="34" charset="0"/>
                  <a:ea typeface="+mn-ea"/>
                  <a:cs typeface="Helvetica" panose="020B0604020202020204" pitchFamily="34" charset="0"/>
                </a:rPr>
                <a:t>Natural  </a:t>
              </a:r>
              <a:r>
                <a:rPr sz="825" kern="1200" spc="-8" dirty="0">
                  <a:solidFill>
                    <a:prstClr val="black"/>
                  </a:solidFill>
                  <a:latin typeface="Helvetica" panose="020B0604020202020204" pitchFamily="34" charset="0"/>
                  <a:ea typeface="+mn-ea"/>
                  <a:cs typeface="Helvetica" panose="020B0604020202020204" pitchFamily="34" charset="0"/>
                </a:rPr>
                <a:t>R</a:t>
              </a:r>
              <a:r>
                <a:rPr sz="825" kern="1200" spc="-4" dirty="0">
                  <a:solidFill>
                    <a:prstClr val="black"/>
                  </a:solidFill>
                  <a:latin typeface="Helvetica" panose="020B0604020202020204" pitchFamily="34" charset="0"/>
                  <a:ea typeface="+mn-ea"/>
                  <a:cs typeface="Helvetica" panose="020B0604020202020204" pitchFamily="34" charset="0"/>
                </a:rPr>
                <a:t>e</a:t>
              </a:r>
              <a:r>
                <a:rPr sz="825" kern="1200" dirty="0">
                  <a:solidFill>
                    <a:prstClr val="black"/>
                  </a:solidFill>
                  <a:latin typeface="Helvetica" panose="020B0604020202020204" pitchFamily="34" charset="0"/>
                  <a:ea typeface="+mn-ea"/>
                  <a:cs typeface="Helvetica" panose="020B0604020202020204" pitchFamily="34" charset="0"/>
                </a:rPr>
                <a:t>s</a:t>
              </a:r>
              <a:r>
                <a:rPr sz="825" kern="1200" spc="-4" dirty="0">
                  <a:solidFill>
                    <a:prstClr val="black"/>
                  </a:solidFill>
                  <a:latin typeface="Helvetica" panose="020B0604020202020204" pitchFamily="34" charset="0"/>
                  <a:ea typeface="+mn-ea"/>
                  <a:cs typeface="Helvetica" panose="020B0604020202020204" pitchFamily="34" charset="0"/>
                </a:rPr>
                <a:t>ou</a:t>
              </a:r>
              <a:r>
                <a:rPr sz="825" kern="1200" dirty="0">
                  <a:solidFill>
                    <a:prstClr val="black"/>
                  </a:solidFill>
                  <a:latin typeface="Helvetica" panose="020B0604020202020204" pitchFamily="34" charset="0"/>
                  <a:ea typeface="+mn-ea"/>
                  <a:cs typeface="Helvetica" panose="020B0604020202020204" pitchFamily="34" charset="0"/>
                </a:rPr>
                <a:t>rc</a:t>
              </a:r>
              <a:r>
                <a:rPr sz="825" kern="1200" spc="-4" dirty="0">
                  <a:solidFill>
                    <a:prstClr val="black"/>
                  </a:solidFill>
                  <a:latin typeface="Helvetica" panose="020B0604020202020204" pitchFamily="34" charset="0"/>
                  <a:ea typeface="+mn-ea"/>
                  <a:cs typeface="Helvetica" panose="020B0604020202020204" pitchFamily="34" charset="0"/>
                </a:rPr>
                <a:t>es</a:t>
              </a:r>
              <a:endParaRPr sz="825" kern="1200" dirty="0">
                <a:solidFill>
                  <a:prstClr val="black"/>
                </a:solidFill>
                <a:latin typeface="Helvetica" panose="020B0604020202020204" pitchFamily="34" charset="0"/>
                <a:ea typeface="+mn-ea"/>
                <a:cs typeface="Helvetica" panose="020B0604020202020204" pitchFamily="34" charset="0"/>
              </a:endParaRPr>
            </a:p>
          </p:txBody>
        </p:sp>
        <p:sp>
          <p:nvSpPr>
            <p:cNvPr id="11" name="object 11"/>
            <p:cNvSpPr/>
            <p:nvPr/>
          </p:nvSpPr>
          <p:spPr>
            <a:xfrm>
              <a:off x="5429250" y="4402510"/>
              <a:ext cx="765810" cy="450533"/>
            </a:xfrm>
            <a:custGeom>
              <a:avLst/>
              <a:gdLst/>
              <a:ahLst/>
              <a:cxnLst/>
              <a:rect l="l" t="t" r="r" b="b"/>
              <a:pathLst>
                <a:path w="1021079" h="600710">
                  <a:moveTo>
                    <a:pt x="0" y="0"/>
                  </a:moveTo>
                  <a:lnTo>
                    <a:pt x="1020762" y="0"/>
                  </a:lnTo>
                  <a:lnTo>
                    <a:pt x="1020762" y="600163"/>
                  </a:lnTo>
                  <a:lnTo>
                    <a:pt x="0" y="600163"/>
                  </a:lnTo>
                  <a:lnTo>
                    <a:pt x="0" y="0"/>
                  </a:lnTo>
                  <a:close/>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12" name="object 12"/>
            <p:cNvSpPr txBox="1"/>
            <p:nvPr/>
          </p:nvSpPr>
          <p:spPr>
            <a:xfrm>
              <a:off x="5432824" y="4473936"/>
              <a:ext cx="775811" cy="309528"/>
            </a:xfrm>
            <a:prstGeom prst="rect">
              <a:avLst/>
            </a:prstGeom>
          </p:spPr>
          <p:txBody>
            <a:bodyPr vert="horz" wrap="square" lIns="0" tIns="9525" rIns="0" bIns="0" rtlCol="0">
              <a:spAutoFit/>
            </a:bodyPr>
            <a:lstStyle/>
            <a:p>
              <a:pPr marL="160020" marR="172403" algn="ctr">
                <a:spcBef>
                  <a:spcPts val="75"/>
                </a:spcBef>
                <a:buClrTx/>
              </a:pPr>
              <a:r>
                <a:rPr sz="825" kern="1200" spc="-4" dirty="0">
                  <a:solidFill>
                    <a:prstClr val="black"/>
                  </a:solidFill>
                  <a:latin typeface="Helvetica" panose="020B0604020202020204" pitchFamily="34" charset="0"/>
                  <a:ea typeface="+mn-ea"/>
                  <a:cs typeface="Helvetica" panose="020B0604020202020204" pitchFamily="34" charset="0"/>
                </a:rPr>
                <a:t>Tribal  Culture</a:t>
              </a:r>
              <a:r>
                <a:rPr sz="825" kern="1200" spc="-64" dirty="0">
                  <a:solidFill>
                    <a:prstClr val="black"/>
                  </a:solidFill>
                  <a:latin typeface="Helvetica" panose="020B0604020202020204" pitchFamily="34" charset="0"/>
                  <a:ea typeface="+mn-ea"/>
                  <a:cs typeface="Helvetica" panose="020B0604020202020204" pitchFamily="34" charset="0"/>
                </a:rPr>
                <a:t> </a:t>
              </a:r>
              <a:r>
                <a:rPr sz="825" kern="1200" dirty="0">
                  <a:solidFill>
                    <a:prstClr val="black"/>
                  </a:solidFill>
                  <a:latin typeface="Helvetica" panose="020B0604020202020204" pitchFamily="34" charset="0"/>
                  <a:ea typeface="+mn-ea"/>
                  <a:cs typeface="Helvetica" panose="020B0604020202020204" pitchFamily="34" charset="0"/>
                </a:rPr>
                <a:t>&amp;  Arts</a:t>
              </a:r>
            </a:p>
          </p:txBody>
        </p:sp>
        <p:sp>
          <p:nvSpPr>
            <p:cNvPr id="13" name="object 13"/>
            <p:cNvSpPr/>
            <p:nvPr/>
          </p:nvSpPr>
          <p:spPr>
            <a:xfrm>
              <a:off x="6229350" y="4326606"/>
              <a:ext cx="857250" cy="450533"/>
            </a:xfrm>
            <a:custGeom>
              <a:avLst/>
              <a:gdLst/>
              <a:ahLst/>
              <a:cxnLst/>
              <a:rect l="l" t="t" r="r" b="b"/>
              <a:pathLst>
                <a:path w="1143000" h="600710">
                  <a:moveTo>
                    <a:pt x="0" y="0"/>
                  </a:moveTo>
                  <a:lnTo>
                    <a:pt x="1143000" y="0"/>
                  </a:lnTo>
                  <a:lnTo>
                    <a:pt x="1143000" y="600163"/>
                  </a:lnTo>
                  <a:lnTo>
                    <a:pt x="0" y="600163"/>
                  </a:lnTo>
                  <a:lnTo>
                    <a:pt x="0" y="0"/>
                  </a:lnTo>
                  <a:close/>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14" name="object 14"/>
            <p:cNvSpPr txBox="1"/>
            <p:nvPr/>
          </p:nvSpPr>
          <p:spPr>
            <a:xfrm>
              <a:off x="6215657" y="4347938"/>
              <a:ext cx="882015" cy="309528"/>
            </a:xfrm>
            <a:prstGeom prst="rect">
              <a:avLst/>
            </a:prstGeom>
          </p:spPr>
          <p:txBody>
            <a:bodyPr vert="horz" wrap="square" lIns="0" tIns="9525" rIns="0" bIns="0" rtlCol="0">
              <a:spAutoFit/>
            </a:bodyPr>
            <a:lstStyle/>
            <a:p>
              <a:pPr marL="83820" marR="74771" indent="-476" algn="ctr">
                <a:spcBef>
                  <a:spcPts val="75"/>
                </a:spcBef>
                <a:buClrTx/>
              </a:pPr>
              <a:r>
                <a:rPr sz="825" kern="1200" spc="-4" dirty="0">
                  <a:solidFill>
                    <a:prstClr val="black"/>
                  </a:solidFill>
                  <a:latin typeface="Helvetica" panose="020B0604020202020204" pitchFamily="34" charset="0"/>
                  <a:ea typeface="+mn-ea"/>
                  <a:cs typeface="Helvetica" panose="020B0604020202020204" pitchFamily="34" charset="0"/>
                </a:rPr>
                <a:t>Economic  Development</a:t>
              </a:r>
              <a:r>
                <a:rPr sz="825" kern="1200" spc="-53" dirty="0">
                  <a:solidFill>
                    <a:prstClr val="black"/>
                  </a:solidFill>
                  <a:latin typeface="Helvetica" panose="020B0604020202020204" pitchFamily="34" charset="0"/>
                  <a:ea typeface="+mn-ea"/>
                  <a:cs typeface="Helvetica" panose="020B0604020202020204" pitchFamily="34" charset="0"/>
                </a:rPr>
                <a:t> </a:t>
              </a:r>
              <a:r>
                <a:rPr sz="825" kern="1200" dirty="0">
                  <a:solidFill>
                    <a:prstClr val="black"/>
                  </a:solidFill>
                  <a:latin typeface="Helvetica" panose="020B0604020202020204" pitchFamily="34" charset="0"/>
                  <a:ea typeface="+mn-ea"/>
                  <a:cs typeface="Helvetica" panose="020B0604020202020204" pitchFamily="34" charset="0"/>
                </a:rPr>
                <a:t>&amp;  </a:t>
              </a:r>
              <a:r>
                <a:rPr sz="825" kern="1200" spc="-4" dirty="0">
                  <a:solidFill>
                    <a:prstClr val="black"/>
                  </a:solidFill>
                  <a:latin typeface="Helvetica" panose="020B0604020202020204" pitchFamily="34" charset="0"/>
                  <a:ea typeface="+mn-ea"/>
                  <a:cs typeface="Helvetica" panose="020B0604020202020204" pitchFamily="34" charset="0"/>
                </a:rPr>
                <a:t>Commerce</a:t>
              </a:r>
              <a:endParaRPr sz="825" kern="1200">
                <a:solidFill>
                  <a:prstClr val="black"/>
                </a:solidFill>
                <a:latin typeface="Helvetica" panose="020B0604020202020204" pitchFamily="34" charset="0"/>
                <a:ea typeface="+mn-ea"/>
                <a:cs typeface="Helvetica" panose="020B0604020202020204" pitchFamily="34" charset="0"/>
              </a:endParaRPr>
            </a:p>
          </p:txBody>
        </p:sp>
        <p:sp>
          <p:nvSpPr>
            <p:cNvPr id="15" name="object 15"/>
            <p:cNvSpPr/>
            <p:nvPr/>
          </p:nvSpPr>
          <p:spPr>
            <a:xfrm>
              <a:off x="7115175" y="4390083"/>
              <a:ext cx="857250" cy="323374"/>
            </a:xfrm>
            <a:custGeom>
              <a:avLst/>
              <a:gdLst/>
              <a:ahLst/>
              <a:cxnLst/>
              <a:rect l="l" t="t" r="r" b="b"/>
              <a:pathLst>
                <a:path w="1143000" h="431164">
                  <a:moveTo>
                    <a:pt x="0" y="0"/>
                  </a:moveTo>
                  <a:lnTo>
                    <a:pt x="1143000" y="0"/>
                  </a:lnTo>
                  <a:lnTo>
                    <a:pt x="1143000" y="430885"/>
                  </a:lnTo>
                  <a:lnTo>
                    <a:pt x="0" y="430885"/>
                  </a:lnTo>
                  <a:lnTo>
                    <a:pt x="0" y="0"/>
                  </a:lnTo>
                  <a:close/>
                </a:path>
              </a:pathLst>
            </a:custGeom>
            <a:ln w="9524">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16" name="object 16"/>
            <p:cNvSpPr txBox="1"/>
            <p:nvPr/>
          </p:nvSpPr>
          <p:spPr>
            <a:xfrm>
              <a:off x="7104462" y="4411420"/>
              <a:ext cx="864394" cy="208894"/>
            </a:xfrm>
            <a:prstGeom prst="rect">
              <a:avLst/>
            </a:prstGeom>
          </p:spPr>
          <p:txBody>
            <a:bodyPr vert="horz" wrap="square" lIns="0" tIns="9525" rIns="0" bIns="0" rtlCol="0">
              <a:spAutoFit/>
            </a:bodyPr>
            <a:lstStyle/>
            <a:p>
              <a:pPr marL="201930" marR="96679" indent="-87154">
                <a:spcBef>
                  <a:spcPts val="75"/>
                </a:spcBef>
                <a:buClrTx/>
              </a:pPr>
              <a:r>
                <a:rPr sz="825" kern="1200" spc="-4" dirty="0">
                  <a:solidFill>
                    <a:prstClr val="black"/>
                  </a:solidFill>
                  <a:latin typeface="Helvetica" panose="020B0604020202020204" pitchFamily="34" charset="0"/>
                  <a:ea typeface="+mn-ea"/>
                  <a:cs typeface="Helvetica" panose="020B0604020202020204" pitchFamily="34" charset="0"/>
                </a:rPr>
                <a:t>Committee</a:t>
              </a:r>
              <a:r>
                <a:rPr sz="825" kern="1200" spc="-56" dirty="0">
                  <a:solidFill>
                    <a:prstClr val="black"/>
                  </a:solidFill>
                  <a:latin typeface="Helvetica" panose="020B0604020202020204" pitchFamily="34" charset="0"/>
                  <a:ea typeface="+mn-ea"/>
                  <a:cs typeface="Helvetica" panose="020B0604020202020204" pitchFamily="34" charset="0"/>
                </a:rPr>
                <a:t> </a:t>
              </a:r>
              <a:r>
                <a:rPr lang="en-US" sz="825" kern="1200" spc="-56" dirty="0">
                  <a:solidFill>
                    <a:prstClr val="black"/>
                  </a:solidFill>
                  <a:latin typeface="Helvetica" panose="020B0604020202020204" pitchFamily="34" charset="0"/>
                  <a:ea typeface="+mn-ea"/>
                  <a:cs typeface="Helvetica" panose="020B0604020202020204" pitchFamily="34" charset="0"/>
                </a:rPr>
                <a:t>o</a:t>
              </a:r>
              <a:r>
                <a:rPr sz="825" kern="1200" dirty="0">
                  <a:solidFill>
                    <a:prstClr val="black"/>
                  </a:solidFill>
                  <a:latin typeface="Helvetica" panose="020B0604020202020204" pitchFamily="34" charset="0"/>
                  <a:ea typeface="+mn-ea"/>
                  <a:cs typeface="Helvetica" panose="020B0604020202020204" pitchFamily="34" charset="0"/>
                </a:rPr>
                <a:t>f  the</a:t>
              </a:r>
              <a:r>
                <a:rPr sz="825" kern="1200" spc="-34" dirty="0">
                  <a:solidFill>
                    <a:prstClr val="black"/>
                  </a:solidFill>
                  <a:latin typeface="Helvetica" panose="020B0604020202020204" pitchFamily="34" charset="0"/>
                  <a:ea typeface="+mn-ea"/>
                  <a:cs typeface="Helvetica" panose="020B0604020202020204" pitchFamily="34" charset="0"/>
                </a:rPr>
                <a:t> </a:t>
              </a:r>
              <a:r>
                <a:rPr sz="825" kern="1200" spc="4" dirty="0">
                  <a:solidFill>
                    <a:prstClr val="black"/>
                  </a:solidFill>
                  <a:latin typeface="Helvetica" panose="020B0604020202020204" pitchFamily="34" charset="0"/>
                  <a:ea typeface="+mn-ea"/>
                  <a:cs typeface="Helvetica" panose="020B0604020202020204" pitchFamily="34" charset="0"/>
                </a:rPr>
                <a:t>Whole</a:t>
              </a:r>
              <a:endParaRPr sz="825" kern="1200" dirty="0">
                <a:solidFill>
                  <a:prstClr val="black"/>
                </a:solidFill>
                <a:latin typeface="Helvetica" panose="020B0604020202020204" pitchFamily="34" charset="0"/>
                <a:ea typeface="+mn-ea"/>
                <a:cs typeface="Helvetica" panose="020B0604020202020204" pitchFamily="34" charset="0"/>
              </a:endParaRPr>
            </a:p>
          </p:txBody>
        </p:sp>
        <p:sp>
          <p:nvSpPr>
            <p:cNvPr id="17" name="object 17"/>
            <p:cNvSpPr txBox="1"/>
            <p:nvPr/>
          </p:nvSpPr>
          <p:spPr>
            <a:xfrm>
              <a:off x="3888581" y="2031374"/>
              <a:ext cx="857250" cy="274839"/>
            </a:xfrm>
            <a:prstGeom prst="rect">
              <a:avLst/>
            </a:prstGeom>
            <a:ln w="9525">
              <a:solidFill>
                <a:srgbClr val="000000"/>
              </a:solidFill>
            </a:ln>
          </p:spPr>
          <p:txBody>
            <a:bodyPr vert="horz" wrap="square" lIns="0" tIns="30956" rIns="0" bIns="0" rtlCol="0">
              <a:spAutoFit/>
            </a:bodyPr>
            <a:lstStyle/>
            <a:p>
              <a:pPr marL="118110" algn="ctr">
                <a:buClrTx/>
              </a:pPr>
              <a:endParaRPr lang="en-US" sz="400" b="1" kern="1200" spc="-4" dirty="0">
                <a:solidFill>
                  <a:prstClr val="black"/>
                </a:solidFill>
                <a:latin typeface="Helvetica" panose="020B0604020202020204" pitchFamily="34" charset="0"/>
                <a:ea typeface="+mn-ea"/>
                <a:cs typeface="Helvetica" panose="020B0604020202020204" pitchFamily="34" charset="0"/>
              </a:endParaRPr>
            </a:p>
            <a:p>
              <a:pPr algn="ctr">
                <a:buClrTx/>
              </a:pPr>
              <a:r>
                <a:rPr sz="825" b="1" kern="1200" spc="-4" dirty="0">
                  <a:solidFill>
                    <a:prstClr val="black"/>
                  </a:solidFill>
                  <a:latin typeface="Helvetica" panose="020B0604020202020204" pitchFamily="34" charset="0"/>
                  <a:ea typeface="+mn-ea"/>
                  <a:cs typeface="Helvetica" panose="020B0604020202020204" pitchFamily="34" charset="0"/>
                </a:rPr>
                <a:t>Constitutio</a:t>
              </a:r>
              <a:r>
                <a:rPr lang="en-US" sz="825" b="1" kern="1200" spc="-4" dirty="0">
                  <a:solidFill>
                    <a:prstClr val="black"/>
                  </a:solidFill>
                  <a:latin typeface="Helvetica" panose="020B0604020202020204" pitchFamily="34" charset="0"/>
                  <a:ea typeface="+mn-ea"/>
                  <a:cs typeface="Helvetica" panose="020B0604020202020204" pitchFamily="34" charset="0"/>
                </a:rPr>
                <a:t>n</a:t>
              </a:r>
            </a:p>
            <a:p>
              <a:pPr marL="118110" algn="ctr">
                <a:buClrTx/>
              </a:pPr>
              <a:endParaRPr lang="en-US" sz="825" b="1" kern="1200" spc="-4" dirty="0">
                <a:solidFill>
                  <a:prstClr val="black"/>
                </a:solidFill>
                <a:latin typeface="Helvetica" panose="020B0604020202020204" pitchFamily="34" charset="0"/>
                <a:ea typeface="+mn-ea"/>
                <a:cs typeface="Helvetica" panose="020B0604020202020204" pitchFamily="34" charset="0"/>
              </a:endParaRPr>
            </a:p>
          </p:txBody>
        </p:sp>
        <p:sp>
          <p:nvSpPr>
            <p:cNvPr id="18" name="object 18"/>
            <p:cNvSpPr txBox="1"/>
            <p:nvPr/>
          </p:nvSpPr>
          <p:spPr>
            <a:xfrm>
              <a:off x="5773674" y="3251347"/>
              <a:ext cx="1168718" cy="125412"/>
            </a:xfrm>
            <a:prstGeom prst="rect">
              <a:avLst/>
            </a:prstGeom>
            <a:ln w="9525">
              <a:solidFill>
                <a:srgbClr val="000000"/>
              </a:solidFill>
            </a:ln>
          </p:spPr>
          <p:txBody>
            <a:bodyPr vert="horz" wrap="square" lIns="0" tIns="30956" rIns="0" bIns="0" rtlCol="0">
              <a:spAutoFit/>
            </a:bodyPr>
            <a:lstStyle/>
            <a:p>
              <a:pPr marR="130016" algn="ctr">
                <a:spcBef>
                  <a:spcPts val="244"/>
                </a:spcBef>
                <a:buClrTx/>
              </a:pPr>
              <a:r>
                <a:rPr lang="en-US" sz="825" kern="1200" spc="-4" dirty="0">
                  <a:solidFill>
                    <a:prstClr val="black"/>
                  </a:solidFill>
                  <a:latin typeface="Helvetica" panose="020B0604020202020204" pitchFamily="34" charset="0"/>
                  <a:ea typeface="+mn-ea"/>
                  <a:cs typeface="Helvetica" panose="020B0604020202020204" pitchFamily="34" charset="0"/>
                </a:rPr>
                <a:t>Tribal </a:t>
              </a:r>
              <a:r>
                <a:rPr sz="825" kern="1200" spc="-4" dirty="0">
                  <a:solidFill>
                    <a:prstClr val="black"/>
                  </a:solidFill>
                  <a:latin typeface="Helvetica" panose="020B0604020202020204" pitchFamily="34" charset="0"/>
                  <a:ea typeface="+mn-ea"/>
                  <a:cs typeface="Helvetica" panose="020B0604020202020204" pitchFamily="34" charset="0"/>
                </a:rPr>
                <a:t>Supreme</a:t>
              </a:r>
              <a:r>
                <a:rPr sz="825" kern="1200" spc="-26" dirty="0">
                  <a:solidFill>
                    <a:prstClr val="black"/>
                  </a:solidFill>
                  <a:latin typeface="Helvetica" panose="020B0604020202020204" pitchFamily="34" charset="0"/>
                  <a:ea typeface="+mn-ea"/>
                  <a:cs typeface="Helvetica" panose="020B0604020202020204" pitchFamily="34" charset="0"/>
                </a:rPr>
                <a:t> </a:t>
              </a:r>
              <a:r>
                <a:rPr sz="825" kern="1200" spc="-4" dirty="0">
                  <a:solidFill>
                    <a:prstClr val="black"/>
                  </a:solidFill>
                  <a:latin typeface="Helvetica" panose="020B0604020202020204" pitchFamily="34" charset="0"/>
                  <a:ea typeface="+mn-ea"/>
                  <a:cs typeface="Helvetica" panose="020B0604020202020204" pitchFamily="34" charset="0"/>
                </a:rPr>
                <a:t>Court</a:t>
              </a:r>
              <a:endParaRPr sz="825" kern="1200" dirty="0">
                <a:solidFill>
                  <a:prstClr val="black"/>
                </a:solidFill>
                <a:latin typeface="Helvetica" panose="020B0604020202020204" pitchFamily="34" charset="0"/>
                <a:ea typeface="+mn-ea"/>
                <a:cs typeface="Helvetica" panose="020B0604020202020204" pitchFamily="34" charset="0"/>
              </a:endParaRPr>
            </a:p>
          </p:txBody>
        </p:sp>
        <p:sp>
          <p:nvSpPr>
            <p:cNvPr id="19" name="object 19"/>
            <p:cNvSpPr txBox="1"/>
            <p:nvPr/>
          </p:nvSpPr>
          <p:spPr>
            <a:xfrm>
              <a:off x="5929313" y="3629712"/>
              <a:ext cx="857250" cy="226047"/>
            </a:xfrm>
            <a:prstGeom prst="rect">
              <a:avLst/>
            </a:prstGeom>
            <a:ln w="9525">
              <a:solidFill>
                <a:srgbClr val="000000"/>
              </a:solidFill>
            </a:ln>
          </p:spPr>
          <p:txBody>
            <a:bodyPr vert="horz" wrap="square" lIns="0" tIns="30956" rIns="0" bIns="0" rtlCol="0">
              <a:spAutoFit/>
            </a:bodyPr>
            <a:lstStyle/>
            <a:p>
              <a:pPr marL="124778" marR="120968" indent="1429" algn="ctr">
                <a:spcBef>
                  <a:spcPts val="244"/>
                </a:spcBef>
                <a:buClrTx/>
              </a:pPr>
              <a:r>
                <a:rPr lang="en-US" sz="825" kern="1200" spc="-4" dirty="0">
                  <a:solidFill>
                    <a:prstClr val="black"/>
                  </a:solidFill>
                  <a:latin typeface="Helvetica" panose="020B0604020202020204" pitchFamily="34" charset="0"/>
                  <a:ea typeface="+mn-ea"/>
                  <a:cs typeface="Helvetica" panose="020B0604020202020204" pitchFamily="34" charset="0"/>
                </a:rPr>
                <a:t>Tribal </a:t>
              </a:r>
              <a:r>
                <a:rPr sz="825" kern="1200" spc="-4" dirty="0">
                  <a:solidFill>
                    <a:prstClr val="black"/>
                  </a:solidFill>
                  <a:latin typeface="Helvetica" panose="020B0604020202020204" pitchFamily="34" charset="0"/>
                  <a:ea typeface="+mn-ea"/>
                  <a:cs typeface="Helvetica" panose="020B0604020202020204" pitchFamily="34" charset="0"/>
                </a:rPr>
                <a:t>District</a:t>
              </a:r>
              <a:r>
                <a:rPr sz="825" kern="1200" spc="-53" dirty="0">
                  <a:solidFill>
                    <a:prstClr val="black"/>
                  </a:solidFill>
                  <a:latin typeface="Helvetica" panose="020B0604020202020204" pitchFamily="34" charset="0"/>
                  <a:ea typeface="+mn-ea"/>
                  <a:cs typeface="Helvetica" panose="020B0604020202020204" pitchFamily="34" charset="0"/>
                </a:rPr>
                <a:t> </a:t>
              </a:r>
              <a:r>
                <a:rPr sz="825" kern="1200" spc="-4" dirty="0">
                  <a:solidFill>
                    <a:prstClr val="black"/>
                  </a:solidFill>
                  <a:latin typeface="Helvetica" panose="020B0604020202020204" pitchFamily="34" charset="0"/>
                  <a:ea typeface="+mn-ea"/>
                  <a:cs typeface="Helvetica" panose="020B0604020202020204" pitchFamily="34" charset="0"/>
                </a:rPr>
                <a:t>Court</a:t>
              </a:r>
              <a:endParaRPr sz="825" kern="1200" dirty="0">
                <a:solidFill>
                  <a:prstClr val="black"/>
                </a:solidFill>
                <a:latin typeface="Helvetica" panose="020B0604020202020204" pitchFamily="34" charset="0"/>
                <a:ea typeface="+mn-ea"/>
                <a:cs typeface="Helvetica" panose="020B0604020202020204" pitchFamily="34" charset="0"/>
              </a:endParaRPr>
            </a:p>
          </p:txBody>
        </p:sp>
        <p:sp>
          <p:nvSpPr>
            <p:cNvPr id="20" name="object 20"/>
            <p:cNvSpPr/>
            <p:nvPr/>
          </p:nvSpPr>
          <p:spPr>
            <a:xfrm>
              <a:off x="6316201" y="3025342"/>
              <a:ext cx="41738" cy="226190"/>
            </a:xfrm>
            <a:custGeom>
              <a:avLst/>
              <a:gdLst/>
              <a:ahLst/>
              <a:cxnLst/>
              <a:rect l="l" t="t" r="r" b="b"/>
              <a:pathLst>
                <a:path h="86994">
                  <a:moveTo>
                    <a:pt x="0" y="0"/>
                  </a:moveTo>
                  <a:lnTo>
                    <a:pt x="0" y="43370"/>
                  </a:lnTo>
                  <a:lnTo>
                    <a:pt x="0" y="86753"/>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1" name="object 21"/>
            <p:cNvSpPr/>
            <p:nvPr/>
          </p:nvSpPr>
          <p:spPr>
            <a:xfrm>
              <a:off x="4314825" y="3308736"/>
              <a:ext cx="4763" cy="870109"/>
            </a:xfrm>
            <a:custGeom>
              <a:avLst/>
              <a:gdLst/>
              <a:ahLst/>
              <a:cxnLst/>
              <a:rect l="l" t="t" r="r" b="b"/>
              <a:pathLst>
                <a:path w="6350" h="1160145">
                  <a:moveTo>
                    <a:pt x="0" y="0"/>
                  </a:moveTo>
                  <a:lnTo>
                    <a:pt x="6350" y="1159903"/>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2" name="object 22"/>
            <p:cNvSpPr/>
            <p:nvPr/>
          </p:nvSpPr>
          <p:spPr>
            <a:xfrm flipH="1" flipV="1">
              <a:off x="6316199" y="3359595"/>
              <a:ext cx="41738" cy="214914"/>
            </a:xfrm>
            <a:custGeom>
              <a:avLst/>
              <a:gdLst/>
              <a:ahLst/>
              <a:cxnLst/>
              <a:rect l="l" t="t" r="r" b="b"/>
              <a:pathLst>
                <a:path h="73660">
                  <a:moveTo>
                    <a:pt x="0" y="0"/>
                  </a:moveTo>
                  <a:lnTo>
                    <a:pt x="0" y="73596"/>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3" name="object 23"/>
            <p:cNvSpPr/>
            <p:nvPr/>
          </p:nvSpPr>
          <p:spPr>
            <a:xfrm>
              <a:off x="4314825" y="4178664"/>
              <a:ext cx="3228975" cy="0"/>
            </a:xfrm>
            <a:custGeom>
              <a:avLst/>
              <a:gdLst/>
              <a:ahLst/>
              <a:cxnLst/>
              <a:rect l="l" t="t" r="r" b="b"/>
              <a:pathLst>
                <a:path w="4305300">
                  <a:moveTo>
                    <a:pt x="0" y="0"/>
                  </a:moveTo>
                  <a:lnTo>
                    <a:pt x="430530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4" name="object 24"/>
            <p:cNvSpPr/>
            <p:nvPr/>
          </p:nvSpPr>
          <p:spPr>
            <a:xfrm>
              <a:off x="1628775" y="4178663"/>
              <a:ext cx="2686050" cy="0"/>
            </a:xfrm>
            <a:custGeom>
              <a:avLst/>
              <a:gdLst/>
              <a:ahLst/>
              <a:cxnLst/>
              <a:rect l="l" t="t" r="r" b="b"/>
              <a:pathLst>
                <a:path w="3581400">
                  <a:moveTo>
                    <a:pt x="3581400" y="0"/>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5" name="object 25"/>
            <p:cNvSpPr/>
            <p:nvPr/>
          </p:nvSpPr>
          <p:spPr>
            <a:xfrm>
              <a:off x="1628775" y="4178663"/>
              <a:ext cx="0" cy="211455"/>
            </a:xfrm>
            <a:custGeom>
              <a:avLst/>
              <a:gdLst/>
              <a:ahLst/>
              <a:cxnLst/>
              <a:rect l="l" t="t" r="r" b="b"/>
              <a:pathLst>
                <a:path h="281939">
                  <a:moveTo>
                    <a:pt x="0" y="0"/>
                  </a:moveTo>
                  <a:lnTo>
                    <a:pt x="0" y="281889"/>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6" name="object 26"/>
            <p:cNvSpPr/>
            <p:nvPr/>
          </p:nvSpPr>
          <p:spPr>
            <a:xfrm>
              <a:off x="2581877" y="4178665"/>
              <a:ext cx="0" cy="211455"/>
            </a:xfrm>
            <a:custGeom>
              <a:avLst/>
              <a:gdLst/>
              <a:ahLst/>
              <a:cxnLst/>
              <a:rect l="l" t="t" r="r" b="b"/>
              <a:pathLst>
                <a:path h="281939">
                  <a:moveTo>
                    <a:pt x="0" y="281889"/>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7" name="object 27"/>
            <p:cNvSpPr/>
            <p:nvPr/>
          </p:nvSpPr>
          <p:spPr>
            <a:xfrm>
              <a:off x="3400425" y="4178665"/>
              <a:ext cx="0" cy="160496"/>
            </a:xfrm>
            <a:custGeom>
              <a:avLst/>
              <a:gdLst/>
              <a:ahLst/>
              <a:cxnLst/>
              <a:rect l="l" t="t" r="r" b="b"/>
              <a:pathLst>
                <a:path h="213995">
                  <a:moveTo>
                    <a:pt x="0" y="213829"/>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8" name="object 28"/>
            <p:cNvSpPr/>
            <p:nvPr/>
          </p:nvSpPr>
          <p:spPr>
            <a:xfrm>
              <a:off x="4188619" y="4178661"/>
              <a:ext cx="0" cy="220028"/>
            </a:xfrm>
            <a:custGeom>
              <a:avLst/>
              <a:gdLst/>
              <a:ahLst/>
              <a:cxnLst/>
              <a:rect l="l" t="t" r="r" b="b"/>
              <a:pathLst>
                <a:path h="293370">
                  <a:moveTo>
                    <a:pt x="0" y="293128"/>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29" name="object 29"/>
            <p:cNvSpPr/>
            <p:nvPr/>
          </p:nvSpPr>
          <p:spPr>
            <a:xfrm>
              <a:off x="5812036" y="4178669"/>
              <a:ext cx="0" cy="224314"/>
            </a:xfrm>
            <a:custGeom>
              <a:avLst/>
              <a:gdLst/>
              <a:ahLst/>
              <a:cxnLst/>
              <a:rect l="l" t="t" r="r" b="b"/>
              <a:pathLst>
                <a:path h="299085">
                  <a:moveTo>
                    <a:pt x="0" y="298462"/>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30" name="object 30"/>
            <p:cNvSpPr/>
            <p:nvPr/>
          </p:nvSpPr>
          <p:spPr>
            <a:xfrm>
              <a:off x="6657975" y="4178663"/>
              <a:ext cx="0" cy="148114"/>
            </a:xfrm>
            <a:custGeom>
              <a:avLst/>
              <a:gdLst/>
              <a:ahLst/>
              <a:cxnLst/>
              <a:rect l="l" t="t" r="r" b="b"/>
              <a:pathLst>
                <a:path h="197485">
                  <a:moveTo>
                    <a:pt x="0" y="197256"/>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31" name="object 31"/>
            <p:cNvSpPr/>
            <p:nvPr/>
          </p:nvSpPr>
          <p:spPr>
            <a:xfrm>
              <a:off x="7543800" y="4178666"/>
              <a:ext cx="0" cy="211455"/>
            </a:xfrm>
            <a:custGeom>
              <a:avLst/>
              <a:gdLst/>
              <a:ahLst/>
              <a:cxnLst/>
              <a:rect l="l" t="t" r="r" b="b"/>
              <a:pathLst>
                <a:path h="281939">
                  <a:moveTo>
                    <a:pt x="0" y="281889"/>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32" name="object 32"/>
            <p:cNvSpPr/>
            <p:nvPr/>
          </p:nvSpPr>
          <p:spPr>
            <a:xfrm>
              <a:off x="4310062" y="2297156"/>
              <a:ext cx="4763" cy="307657"/>
            </a:xfrm>
            <a:custGeom>
              <a:avLst/>
              <a:gdLst/>
              <a:ahLst/>
              <a:cxnLst/>
              <a:rect l="l" t="t" r="r" b="b"/>
              <a:pathLst>
                <a:path w="6350" h="410210">
                  <a:moveTo>
                    <a:pt x="0" y="0"/>
                  </a:moveTo>
                  <a:lnTo>
                    <a:pt x="6350" y="410057"/>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33" name="object 33"/>
            <p:cNvSpPr/>
            <p:nvPr/>
          </p:nvSpPr>
          <p:spPr>
            <a:xfrm>
              <a:off x="4317209" y="2297155"/>
              <a:ext cx="2040731" cy="312419"/>
            </a:xfrm>
            <a:custGeom>
              <a:avLst/>
              <a:gdLst/>
              <a:ahLst/>
              <a:cxnLst/>
              <a:rect l="l" t="t" r="r" b="b"/>
              <a:pathLst>
                <a:path w="2720975" h="416560">
                  <a:moveTo>
                    <a:pt x="0" y="0"/>
                  </a:moveTo>
                  <a:lnTo>
                    <a:pt x="0" y="208038"/>
                  </a:lnTo>
                  <a:lnTo>
                    <a:pt x="2720975" y="208038"/>
                  </a:lnTo>
                  <a:lnTo>
                    <a:pt x="2720975" y="416064"/>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34" name="object 34"/>
            <p:cNvSpPr/>
            <p:nvPr/>
          </p:nvSpPr>
          <p:spPr>
            <a:xfrm>
              <a:off x="2417572" y="2297156"/>
              <a:ext cx="1899761" cy="310991"/>
            </a:xfrm>
            <a:custGeom>
              <a:avLst/>
              <a:gdLst/>
              <a:ahLst/>
              <a:cxnLst/>
              <a:rect l="l" t="t" r="r" b="b"/>
              <a:pathLst>
                <a:path w="2533015" h="414655">
                  <a:moveTo>
                    <a:pt x="2532849" y="0"/>
                  </a:moveTo>
                  <a:lnTo>
                    <a:pt x="2532849" y="207251"/>
                  </a:lnTo>
                  <a:lnTo>
                    <a:pt x="0" y="207251"/>
                  </a:lnTo>
                  <a:lnTo>
                    <a:pt x="0" y="414489"/>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sp>
          <p:nvSpPr>
            <p:cNvPr id="35" name="object 35"/>
            <p:cNvSpPr txBox="1"/>
            <p:nvPr/>
          </p:nvSpPr>
          <p:spPr>
            <a:xfrm>
              <a:off x="4618434" y="4397933"/>
              <a:ext cx="719138" cy="126174"/>
            </a:xfrm>
            <a:prstGeom prst="rect">
              <a:avLst/>
            </a:prstGeom>
            <a:ln w="9525">
              <a:solidFill>
                <a:srgbClr val="000000"/>
              </a:solidFill>
            </a:ln>
          </p:spPr>
          <p:txBody>
            <a:bodyPr vert="horz" wrap="square" lIns="0" tIns="31908" rIns="0" bIns="0" rtlCol="0">
              <a:spAutoFit/>
            </a:bodyPr>
            <a:lstStyle/>
            <a:p>
              <a:pPr marL="125730">
                <a:spcBef>
                  <a:spcPts val="251"/>
                </a:spcBef>
                <a:buClrTx/>
              </a:pPr>
              <a:r>
                <a:rPr sz="825" kern="1200" spc="-4" dirty="0">
                  <a:solidFill>
                    <a:prstClr val="black"/>
                  </a:solidFill>
                  <a:latin typeface="Helvetica" panose="020B0604020202020204" pitchFamily="34" charset="0"/>
                  <a:ea typeface="+mn-ea"/>
                  <a:cs typeface="Helvetica" panose="020B0604020202020204" pitchFamily="34" charset="0"/>
                </a:rPr>
                <a:t>Education</a:t>
              </a:r>
              <a:endParaRPr sz="825" kern="1200">
                <a:solidFill>
                  <a:prstClr val="black"/>
                </a:solidFill>
                <a:latin typeface="Helvetica" panose="020B0604020202020204" pitchFamily="34" charset="0"/>
                <a:ea typeface="+mn-ea"/>
                <a:cs typeface="Helvetica" panose="020B0604020202020204" pitchFamily="34" charset="0"/>
              </a:endParaRPr>
            </a:p>
          </p:txBody>
        </p:sp>
        <p:sp>
          <p:nvSpPr>
            <p:cNvPr id="36" name="object 36"/>
            <p:cNvSpPr/>
            <p:nvPr/>
          </p:nvSpPr>
          <p:spPr>
            <a:xfrm>
              <a:off x="4978002" y="4178662"/>
              <a:ext cx="0" cy="220028"/>
            </a:xfrm>
            <a:custGeom>
              <a:avLst/>
              <a:gdLst/>
              <a:ahLst/>
              <a:cxnLst/>
              <a:rect l="l" t="t" r="r" b="b"/>
              <a:pathLst>
                <a:path h="293370">
                  <a:moveTo>
                    <a:pt x="0" y="293128"/>
                  </a:moveTo>
                  <a:lnTo>
                    <a:pt x="0" y="0"/>
                  </a:lnTo>
                </a:path>
              </a:pathLst>
            </a:custGeom>
            <a:ln w="9525">
              <a:solidFill>
                <a:srgbClr val="000000"/>
              </a:solidFill>
            </a:ln>
          </p:spPr>
          <p:txBody>
            <a:bodyPr wrap="square" lIns="0" tIns="0" rIns="0" bIns="0" rtlCol="0"/>
            <a:lstStyle/>
            <a:p>
              <a:pPr>
                <a:buClrTx/>
              </a:pPr>
              <a:endParaRPr sz="1350" kern="1200">
                <a:solidFill>
                  <a:prstClr val="black"/>
                </a:solidFill>
                <a:latin typeface="Helvetica" panose="020B0604020202020204" pitchFamily="34" charset="0"/>
                <a:ea typeface="+mn-ea"/>
                <a:cs typeface="Helvetica" panose="020B0604020202020204" pitchFamily="34" charset="0"/>
              </a:endParaRPr>
            </a:p>
          </p:txBody>
        </p:sp>
      </p:grpSp>
      <p:pic>
        <p:nvPicPr>
          <p:cNvPr id="37" name="Google Shape;122;p4" descr="Shape&#10;&#10;Description automatically generated">
            <a:hlinkClick r:id="rId3"/>
            <a:extLst>
              <a:ext uri="{FF2B5EF4-FFF2-40B4-BE49-F238E27FC236}">
                <a16:creationId xmlns:a16="http://schemas.microsoft.com/office/drawing/2014/main" id="{D356BC66-0911-A6A3-B4EB-100935EA1394}"/>
              </a:ext>
            </a:extLst>
          </p:cNvPr>
          <p:cNvPicPr preferRelativeResize="0"/>
          <p:nvPr/>
        </p:nvPicPr>
        <p:blipFill rotWithShape="1">
          <a:blip r:embed="rId4">
            <a:alphaModFix/>
          </a:blip>
          <a:srcRect/>
          <a:stretch/>
        </p:blipFill>
        <p:spPr>
          <a:xfrm>
            <a:off x="11317048" y="6048639"/>
            <a:ext cx="735963" cy="706376"/>
          </a:xfrm>
          <a:prstGeom prst="rect">
            <a:avLst/>
          </a:prstGeom>
          <a:noFill/>
          <a:ln>
            <a:noFill/>
          </a:ln>
        </p:spPr>
      </p:pic>
    </p:spTree>
    <p:extLst>
      <p:ext uri="{BB962C8B-B14F-4D97-AF65-F5344CB8AC3E}">
        <p14:creationId xmlns:p14="http://schemas.microsoft.com/office/powerpoint/2010/main" val="2926565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83797" y="542366"/>
            <a:ext cx="6893136" cy="631840"/>
          </a:xfrm>
          <a:prstGeom prst="rect">
            <a:avLst/>
          </a:prstGeom>
        </p:spPr>
        <p:txBody>
          <a:bodyPr spcFirstLastPara="1" vert="horz" wrap="square" lIns="0" tIns="9525" rIns="0" bIns="0" rtlCol="0" anchor="ctr" anchorCtr="0">
            <a:spAutoFit/>
          </a:bodyPr>
          <a:lstStyle/>
          <a:p>
            <a:pPr marL="953">
              <a:spcBef>
                <a:spcPts val="75"/>
              </a:spcBef>
            </a:pPr>
            <a:r>
              <a:rPr lang="en-US" spc="-4"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 </a:t>
            </a:r>
            <a:r>
              <a:rPr lang="en-US" spc="-30"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Laws </a:t>
            </a:r>
            <a:r>
              <a:rPr lang="en-US" spc="-19"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pc="-15"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Regulations</a:t>
            </a:r>
            <a:endParaRPr lang="en-US" spc="-4"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object 5"/>
          <p:cNvSpPr txBox="1"/>
          <p:nvPr/>
        </p:nvSpPr>
        <p:spPr>
          <a:xfrm>
            <a:off x="2539269" y="1524001"/>
            <a:ext cx="7294311" cy="4652236"/>
          </a:xfrm>
          <a:prstGeom prst="rect">
            <a:avLst/>
          </a:prstGeom>
        </p:spPr>
        <p:txBody>
          <a:bodyPr vert="horz" wrap="square" lIns="0" tIns="27623" rIns="0" bIns="0" rtlCol="0">
            <a:spAutoFit/>
          </a:bodyPr>
          <a:lstStyle/>
          <a:p>
            <a:pPr marL="266700" indent="-257175">
              <a:spcBef>
                <a:spcPts val="217"/>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Election</a:t>
            </a:r>
            <a:r>
              <a:rPr sz="1800" kern="1200" spc="-23"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6"/>
              </a:spcBef>
              <a:buClrTx/>
              <a:buFontTx/>
              <a:buChar char="•"/>
              <a:tabLst>
                <a:tab pos="266224" algn="l"/>
                <a:tab pos="266700" algn="l"/>
              </a:tabLst>
            </a:pPr>
            <a:r>
              <a:rPr sz="1800" kern="1200" dirty="0">
                <a:solidFill>
                  <a:prstClr val="black"/>
                </a:solidFill>
                <a:latin typeface="Helvetica" panose="020B0604020202020204" pitchFamily="34" charset="0"/>
                <a:ea typeface="+mn-ea"/>
                <a:cs typeface="Helvetica" panose="020B0604020202020204" pitchFamily="34" charset="0"/>
              </a:rPr>
              <a:t>Civil</a:t>
            </a:r>
            <a:r>
              <a:rPr sz="1800" kern="1200" spc="-26"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Criminal</a:t>
            </a:r>
            <a:r>
              <a:rPr sz="1800" kern="1200" spc="-11"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9" dirty="0">
                <a:solidFill>
                  <a:prstClr val="black"/>
                </a:solidFill>
                <a:latin typeface="Helvetica" panose="020B0604020202020204" pitchFamily="34" charset="0"/>
                <a:ea typeface="+mn-ea"/>
                <a:cs typeface="Helvetica" panose="020B0604020202020204" pitchFamily="34" charset="0"/>
              </a:rPr>
              <a:t>Tax</a:t>
            </a:r>
            <a:r>
              <a:rPr sz="1800" kern="1200" spc="8"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6"/>
              </a:spcBef>
              <a:buClrTx/>
              <a:buFontTx/>
              <a:buChar char="•"/>
              <a:tabLst>
                <a:tab pos="266224" algn="l"/>
                <a:tab pos="266700" algn="l"/>
              </a:tabLst>
            </a:pPr>
            <a:r>
              <a:rPr sz="1800" kern="1200" spc="-11" dirty="0">
                <a:solidFill>
                  <a:prstClr val="black"/>
                </a:solidFill>
                <a:latin typeface="Helvetica" panose="020B0604020202020204" pitchFamily="34" charset="0"/>
                <a:ea typeface="+mn-ea"/>
                <a:cs typeface="Helvetica" panose="020B0604020202020204" pitchFamily="34" charset="0"/>
              </a:rPr>
              <a:t>Traffic</a:t>
            </a:r>
            <a:r>
              <a:rPr sz="1800" kern="1200" spc="8"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Housing</a:t>
            </a:r>
            <a:r>
              <a:rPr sz="1800" kern="1200" spc="-15"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6"/>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Education</a:t>
            </a:r>
            <a:r>
              <a:rPr sz="1800" kern="1200" spc="-15"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Commercial</a:t>
            </a:r>
            <a:r>
              <a:rPr sz="1800" kern="1200"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Land Use</a:t>
            </a:r>
            <a:r>
              <a:rPr sz="1800" kern="1200" spc="-8"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6"/>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Environmental Protection 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Disaster Management</a:t>
            </a:r>
            <a:r>
              <a:rPr sz="1800" kern="1200" spc="11"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Plan</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6"/>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Alcohol and </a:t>
            </a:r>
            <a:r>
              <a:rPr sz="1800" kern="1200" spc="-23" dirty="0">
                <a:solidFill>
                  <a:prstClr val="black"/>
                </a:solidFill>
                <a:latin typeface="Helvetica" panose="020B0604020202020204" pitchFamily="34" charset="0"/>
                <a:ea typeface="+mn-ea"/>
                <a:cs typeface="Helvetica" panose="020B0604020202020204" pitchFamily="34" charset="0"/>
              </a:rPr>
              <a:t>Tobacco</a:t>
            </a:r>
            <a:r>
              <a:rPr sz="1800" kern="1200" spc="-34"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Regulations</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Gaming and Boxing</a:t>
            </a:r>
            <a:r>
              <a:rPr sz="1800" kern="1200" spc="8"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Regulations</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Labor and Employment</a:t>
            </a:r>
            <a:r>
              <a:rPr sz="1800" kern="1200" spc="34"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6"/>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Juvenile and Child </a:t>
            </a:r>
            <a:r>
              <a:rPr sz="1800" kern="1200" spc="-8" dirty="0">
                <a:solidFill>
                  <a:prstClr val="black"/>
                </a:solidFill>
                <a:latin typeface="Helvetica" panose="020B0604020202020204" pitchFamily="34" charset="0"/>
                <a:ea typeface="+mn-ea"/>
                <a:cs typeface="Helvetica" panose="020B0604020202020204" pitchFamily="34" charset="0"/>
              </a:rPr>
              <a:t>Welfare</a:t>
            </a:r>
            <a:r>
              <a:rPr sz="1800" kern="1200" spc="-26"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143"/>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Domestic Violence and Prevention of Domestic Abuse</a:t>
            </a:r>
            <a:r>
              <a:rPr sz="1800" kern="1200" spc="-41"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Code</a:t>
            </a:r>
            <a:endParaRPr sz="1800" kern="1200" dirty="0">
              <a:solidFill>
                <a:prstClr val="black"/>
              </a:solidFill>
              <a:latin typeface="Helvetica" panose="020B0604020202020204" pitchFamily="34" charset="0"/>
              <a:ea typeface="+mn-ea"/>
              <a:cs typeface="Helvetica" panose="020B0604020202020204" pitchFamily="34" charset="0"/>
            </a:endParaRPr>
          </a:p>
        </p:txBody>
      </p:sp>
      <p:pic>
        <p:nvPicPr>
          <p:cNvPr id="2" name="Google Shape;122;p4" descr="Shape&#10;&#10;Description automatically generated">
            <a:hlinkClick r:id="rId2"/>
            <a:extLst>
              <a:ext uri="{FF2B5EF4-FFF2-40B4-BE49-F238E27FC236}">
                <a16:creationId xmlns:a16="http://schemas.microsoft.com/office/drawing/2014/main" id="{2604709F-D4F8-FD26-4D8D-FE628F4BE9AB}"/>
              </a:ext>
            </a:extLst>
          </p:cNvPr>
          <p:cNvPicPr preferRelativeResize="0"/>
          <p:nvPr/>
        </p:nvPicPr>
        <p:blipFill rotWithShape="1">
          <a:blip r:embed="rId3">
            <a:alphaModFix/>
          </a:blip>
          <a:srcRect/>
          <a:stretch/>
        </p:blipFill>
        <p:spPr>
          <a:xfrm>
            <a:off x="11317048" y="6048639"/>
            <a:ext cx="735963" cy="706376"/>
          </a:xfrm>
          <a:prstGeom prst="rect">
            <a:avLst/>
          </a:prstGeom>
          <a:noFill/>
          <a:ln>
            <a:noFill/>
          </a:ln>
        </p:spPr>
      </p:pic>
    </p:spTree>
    <p:extLst>
      <p:ext uri="{BB962C8B-B14F-4D97-AF65-F5344CB8AC3E}">
        <p14:creationId xmlns:p14="http://schemas.microsoft.com/office/powerpoint/2010/main" val="204727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71449" y="573322"/>
            <a:ext cx="7698864" cy="631840"/>
          </a:xfrm>
          <a:prstGeom prst="rect">
            <a:avLst/>
          </a:prstGeom>
        </p:spPr>
        <p:txBody>
          <a:bodyPr spcFirstLastPara="1" vert="horz" wrap="square" lIns="0" tIns="9525" rIns="0" bIns="0" rtlCol="0" anchor="ctr" anchorCtr="0">
            <a:spAutoFit/>
          </a:bodyPr>
          <a:lstStyle/>
          <a:p>
            <a:pPr marR="3810">
              <a:spcBef>
                <a:spcPts val="75"/>
              </a:spcBef>
            </a:pPr>
            <a:r>
              <a:rPr lang="en-US" spc="-8" dirty="0">
                <a:solidFill>
                  <a:srgbClr val="000066"/>
                </a:solidFill>
                <a:effectLst>
                  <a:outerShdw blurRad="38100" dist="38100" dir="2700000" algn="tl">
                    <a:srgbClr val="000000">
                      <a:alpha val="43137"/>
                    </a:srgbClr>
                  </a:outerShdw>
                </a:effectLst>
              </a:rPr>
              <a:t>Legal, </a:t>
            </a:r>
            <a:r>
              <a:rPr lang="en-US" spc="-23" dirty="0">
                <a:solidFill>
                  <a:srgbClr val="000066"/>
                </a:solidFill>
                <a:effectLst>
                  <a:outerShdw blurRad="38100" dist="38100" dir="2700000" algn="tl">
                    <a:srgbClr val="000000">
                      <a:alpha val="43137"/>
                    </a:srgbClr>
                  </a:outerShdw>
                </a:effectLst>
              </a:rPr>
              <a:t>Health, </a:t>
            </a:r>
            <a:r>
              <a:rPr lang="en-US" spc="-4" dirty="0">
                <a:solidFill>
                  <a:srgbClr val="000066"/>
                </a:solidFill>
                <a:effectLst>
                  <a:outerShdw blurRad="38100" dist="38100" dir="2700000" algn="tl">
                    <a:srgbClr val="000000">
                      <a:alpha val="43137"/>
                    </a:srgbClr>
                  </a:outerShdw>
                </a:effectLst>
              </a:rPr>
              <a:t>&amp; </a:t>
            </a:r>
            <a:r>
              <a:rPr lang="en-US" spc="-8" dirty="0">
                <a:solidFill>
                  <a:srgbClr val="000066"/>
                </a:solidFill>
                <a:effectLst>
                  <a:outerShdw blurRad="38100" dist="38100" dir="2700000" algn="tl">
                    <a:srgbClr val="000000">
                      <a:alpha val="43137"/>
                    </a:srgbClr>
                  </a:outerShdw>
                </a:effectLst>
              </a:rPr>
              <a:t>Social Services</a:t>
            </a:r>
            <a:endParaRPr lang="en-US" spc="-26" dirty="0">
              <a:solidFill>
                <a:srgbClr val="000066"/>
              </a:solidFill>
              <a:effectLst>
                <a:outerShdw blurRad="38100" dist="38100" dir="2700000" algn="tl">
                  <a:srgbClr val="000000">
                    <a:alpha val="43137"/>
                  </a:srgbClr>
                </a:outerShdw>
              </a:effectLst>
            </a:endParaRPr>
          </a:p>
        </p:txBody>
      </p:sp>
      <p:sp>
        <p:nvSpPr>
          <p:cNvPr id="4" name="object 4"/>
          <p:cNvSpPr txBox="1"/>
          <p:nvPr/>
        </p:nvSpPr>
        <p:spPr>
          <a:xfrm>
            <a:off x="2411503" y="1524001"/>
            <a:ext cx="4020997" cy="4266071"/>
          </a:xfrm>
          <a:prstGeom prst="rect">
            <a:avLst/>
          </a:prstGeom>
        </p:spPr>
        <p:txBody>
          <a:bodyPr vert="horz" wrap="square" lIns="0" tIns="41433" rIns="0" bIns="0" rtlCol="0">
            <a:spAutoFit/>
          </a:bodyPr>
          <a:lstStyle/>
          <a:p>
            <a:pPr marL="266700" indent="-257175">
              <a:spcBef>
                <a:spcPts val="326"/>
              </a:spcBef>
              <a:buClrTx/>
              <a:buFontTx/>
              <a:buChar char="•"/>
              <a:tabLst>
                <a:tab pos="266224" algn="l"/>
                <a:tab pos="266700" algn="l"/>
              </a:tabLst>
            </a:pPr>
            <a:r>
              <a:rPr sz="1800" kern="1200" dirty="0">
                <a:solidFill>
                  <a:prstClr val="black"/>
                </a:solidFill>
                <a:latin typeface="Helvetica" panose="020B0604020202020204" pitchFamily="34" charset="0"/>
                <a:ea typeface="+mn-ea"/>
                <a:cs typeface="Helvetica" panose="020B0604020202020204" pitchFamily="34" charset="0"/>
              </a:rPr>
              <a:t>Emergency</a:t>
            </a:r>
            <a:r>
              <a:rPr sz="1800" kern="1200" spc="-34" dirty="0">
                <a:solidFill>
                  <a:prstClr val="black"/>
                </a:solidFill>
                <a:latin typeface="Helvetica" panose="020B0604020202020204" pitchFamily="34" charset="0"/>
                <a:ea typeface="+mn-ea"/>
                <a:cs typeface="Helvetica" panose="020B0604020202020204" pitchFamily="34" charset="0"/>
              </a:rPr>
              <a:t> </a:t>
            </a:r>
            <a:r>
              <a:rPr sz="1800" kern="1200" dirty="0">
                <a:solidFill>
                  <a:prstClr val="black"/>
                </a:solidFill>
                <a:latin typeface="Helvetica" panose="020B0604020202020204" pitchFamily="34" charset="0"/>
                <a:ea typeface="+mn-ea"/>
                <a:cs typeface="Helvetica" panose="020B0604020202020204" pitchFamily="34" charset="0"/>
              </a:rPr>
              <a:t>Services</a:t>
            </a:r>
          </a:p>
          <a:p>
            <a:pPr marL="266700" indent="-257175">
              <a:spcBef>
                <a:spcPts val="251"/>
              </a:spcBef>
              <a:buClrTx/>
              <a:buFontTx/>
              <a:buChar char="•"/>
              <a:tabLst>
                <a:tab pos="266224" algn="l"/>
                <a:tab pos="266700" algn="l"/>
              </a:tabLst>
            </a:pPr>
            <a:r>
              <a:rPr sz="1800" kern="1200" dirty="0">
                <a:solidFill>
                  <a:prstClr val="black"/>
                </a:solidFill>
                <a:latin typeface="Helvetica" panose="020B0604020202020204" pitchFamily="34" charset="0"/>
                <a:ea typeface="+mn-ea"/>
                <a:cs typeface="Helvetica" panose="020B0604020202020204" pitchFamily="34" charset="0"/>
              </a:rPr>
              <a:t>Law </a:t>
            </a:r>
            <a:r>
              <a:rPr sz="1800" kern="1200" spc="-4" dirty="0">
                <a:solidFill>
                  <a:prstClr val="black"/>
                </a:solidFill>
                <a:latin typeface="Helvetica" panose="020B0604020202020204" pitchFamily="34" charset="0"/>
                <a:ea typeface="+mn-ea"/>
                <a:cs typeface="Helvetica" panose="020B0604020202020204" pitchFamily="34" charset="0"/>
              </a:rPr>
              <a:t>Enforcement </a:t>
            </a:r>
            <a:r>
              <a:rPr lang="en-US" sz="1800" kern="1200" dirty="0">
                <a:solidFill>
                  <a:prstClr val="black"/>
                </a:solidFill>
                <a:latin typeface="Helvetica" panose="020B0604020202020204" pitchFamily="34" charset="0"/>
                <a:ea typeface="+mn-ea"/>
                <a:cs typeface="Helvetica" panose="020B0604020202020204" pitchFamily="34" charset="0"/>
              </a:rPr>
              <a:t>&amp;</a:t>
            </a:r>
            <a:r>
              <a:rPr sz="1800" kern="1200" dirty="0">
                <a:solidFill>
                  <a:prstClr val="black"/>
                </a:solidFill>
                <a:latin typeface="Helvetica" panose="020B0604020202020204" pitchFamily="34" charset="0"/>
                <a:ea typeface="+mn-ea"/>
                <a:cs typeface="Helvetica" panose="020B0604020202020204" pitchFamily="34" charset="0"/>
              </a:rPr>
              <a:t> Public</a:t>
            </a:r>
            <a:r>
              <a:rPr sz="1800" kern="1200" spc="-68" dirty="0">
                <a:solidFill>
                  <a:prstClr val="black"/>
                </a:solidFill>
                <a:latin typeface="Helvetica" panose="020B0604020202020204" pitchFamily="34" charset="0"/>
                <a:ea typeface="+mn-ea"/>
                <a:cs typeface="Helvetica" panose="020B0604020202020204" pitchFamily="34" charset="0"/>
              </a:rPr>
              <a:t> </a:t>
            </a:r>
            <a:r>
              <a:rPr sz="1800" kern="1200" dirty="0">
                <a:solidFill>
                  <a:prstClr val="black"/>
                </a:solidFill>
                <a:latin typeface="Helvetica" panose="020B0604020202020204" pitchFamily="34" charset="0"/>
                <a:ea typeface="+mn-ea"/>
                <a:cs typeface="Helvetica" panose="020B0604020202020204" pitchFamily="34" charset="0"/>
              </a:rPr>
              <a:t>Safety</a:t>
            </a:r>
          </a:p>
          <a:p>
            <a:pPr marL="266700" indent="-257175">
              <a:spcBef>
                <a:spcPts val="251"/>
              </a:spcBef>
              <a:buClrTx/>
              <a:buFontTx/>
              <a:buChar char="•"/>
              <a:tabLst>
                <a:tab pos="266224" algn="l"/>
                <a:tab pos="266700" algn="l"/>
              </a:tabLst>
            </a:pPr>
            <a:r>
              <a:rPr sz="1800" kern="1200" spc="-8" dirty="0">
                <a:solidFill>
                  <a:prstClr val="black"/>
                </a:solidFill>
                <a:latin typeface="Helvetica" panose="020B0604020202020204" pitchFamily="34" charset="0"/>
                <a:ea typeface="+mn-ea"/>
                <a:cs typeface="Helvetica" panose="020B0604020202020204" pitchFamily="34" charset="0"/>
              </a:rPr>
              <a:t>Vehicle </a:t>
            </a:r>
            <a:r>
              <a:rPr sz="1800" kern="1200" dirty="0">
                <a:solidFill>
                  <a:prstClr val="black"/>
                </a:solidFill>
                <a:latin typeface="Helvetica" panose="020B0604020202020204" pitchFamily="34" charset="0"/>
                <a:ea typeface="+mn-ea"/>
                <a:cs typeface="Helvetica" panose="020B0604020202020204" pitchFamily="34" charset="0"/>
              </a:rPr>
              <a:t>Registration</a:t>
            </a:r>
            <a:r>
              <a:rPr sz="1800" kern="1200" spc="-109" dirty="0">
                <a:solidFill>
                  <a:prstClr val="black"/>
                </a:solidFill>
                <a:latin typeface="Helvetica" panose="020B0604020202020204" pitchFamily="34" charset="0"/>
                <a:ea typeface="+mn-ea"/>
                <a:cs typeface="Helvetica" panose="020B0604020202020204" pitchFamily="34" charset="0"/>
              </a:rPr>
              <a:t> </a:t>
            </a:r>
            <a:r>
              <a:rPr sz="1800" kern="1200" dirty="0">
                <a:solidFill>
                  <a:prstClr val="black"/>
                </a:solidFill>
                <a:latin typeface="Helvetica" panose="020B0604020202020204" pitchFamily="34" charset="0"/>
                <a:ea typeface="+mn-ea"/>
                <a:cs typeface="Helvetica" panose="020B0604020202020204" pitchFamily="34" charset="0"/>
              </a:rPr>
              <a:t>Agency</a:t>
            </a:r>
          </a:p>
          <a:p>
            <a:pPr marL="266700" indent="-257175">
              <a:spcBef>
                <a:spcPts val="251"/>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Environmental </a:t>
            </a:r>
            <a:r>
              <a:rPr sz="1800" kern="1200" dirty="0">
                <a:solidFill>
                  <a:prstClr val="black"/>
                </a:solidFill>
                <a:latin typeface="Helvetica" panose="020B0604020202020204" pitchFamily="34" charset="0"/>
                <a:ea typeface="+mn-ea"/>
                <a:cs typeface="Helvetica" panose="020B0604020202020204" pitchFamily="34" charset="0"/>
              </a:rPr>
              <a:t>Health, </a:t>
            </a:r>
            <a:r>
              <a:rPr sz="1800" kern="1200" spc="-4" dirty="0">
                <a:solidFill>
                  <a:prstClr val="black"/>
                </a:solidFill>
                <a:latin typeface="Helvetica" panose="020B0604020202020204" pitchFamily="34" charset="0"/>
                <a:ea typeface="+mn-ea"/>
                <a:cs typeface="Helvetica" panose="020B0604020202020204" pitchFamily="34" charset="0"/>
              </a:rPr>
              <a:t>Water </a:t>
            </a:r>
            <a:r>
              <a:rPr sz="1800" kern="1200" spc="-8" dirty="0">
                <a:solidFill>
                  <a:prstClr val="black"/>
                </a:solidFill>
                <a:latin typeface="Helvetica" panose="020B0604020202020204" pitchFamily="34" charset="0"/>
                <a:ea typeface="+mn-ea"/>
                <a:cs typeface="Helvetica" panose="020B0604020202020204" pitchFamily="34" charset="0"/>
              </a:rPr>
              <a:t>Treatment, </a:t>
            </a:r>
            <a:r>
              <a:rPr lang="en-US" sz="1800" kern="1200" dirty="0">
                <a:solidFill>
                  <a:prstClr val="black"/>
                </a:solidFill>
                <a:latin typeface="Helvetica" panose="020B0604020202020204" pitchFamily="34" charset="0"/>
                <a:ea typeface="+mn-ea"/>
                <a:cs typeface="Helvetica" panose="020B0604020202020204" pitchFamily="34" charset="0"/>
              </a:rPr>
              <a:t>&amp;</a:t>
            </a:r>
            <a:r>
              <a:rPr sz="1800" kern="1200" dirty="0">
                <a:solidFill>
                  <a:prstClr val="black"/>
                </a:solidFill>
                <a:latin typeface="Helvetica" panose="020B0604020202020204" pitchFamily="34" charset="0"/>
                <a:ea typeface="+mn-ea"/>
                <a:cs typeface="Helvetica" panose="020B0604020202020204" pitchFamily="34" charset="0"/>
              </a:rPr>
              <a:t> Sanitation</a:t>
            </a:r>
            <a:r>
              <a:rPr sz="1800" kern="1200" spc="-146" dirty="0">
                <a:solidFill>
                  <a:prstClr val="black"/>
                </a:solidFill>
                <a:latin typeface="Helvetica" panose="020B0604020202020204" pitchFamily="34" charset="0"/>
                <a:ea typeface="+mn-ea"/>
                <a:cs typeface="Helvetica" panose="020B0604020202020204" pitchFamily="34" charset="0"/>
              </a:rPr>
              <a:t> </a:t>
            </a:r>
            <a:r>
              <a:rPr sz="1800" kern="1200" dirty="0">
                <a:solidFill>
                  <a:prstClr val="black"/>
                </a:solidFill>
                <a:latin typeface="Helvetica" panose="020B0604020202020204" pitchFamily="34" charset="0"/>
                <a:ea typeface="+mn-ea"/>
                <a:cs typeface="Helvetica" panose="020B0604020202020204" pitchFamily="34" charset="0"/>
              </a:rPr>
              <a:t>Services</a:t>
            </a:r>
          </a:p>
          <a:p>
            <a:pPr marL="266700" indent="-257175">
              <a:spcBef>
                <a:spcPts val="255"/>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Domestic Violence Prevention </a:t>
            </a:r>
            <a:r>
              <a:rPr lang="en-US" sz="1800" kern="1200" dirty="0">
                <a:solidFill>
                  <a:prstClr val="black"/>
                </a:solidFill>
                <a:latin typeface="Helvetica" panose="020B0604020202020204" pitchFamily="34" charset="0"/>
                <a:ea typeface="+mn-ea"/>
                <a:cs typeface="Helvetica" panose="020B0604020202020204" pitchFamily="34" charset="0"/>
              </a:rPr>
              <a:t>&amp;</a:t>
            </a:r>
            <a:r>
              <a:rPr sz="1800" kern="1200" spc="-124" dirty="0">
                <a:solidFill>
                  <a:prstClr val="black"/>
                </a:solidFill>
                <a:latin typeface="Helvetica" panose="020B0604020202020204" pitchFamily="34" charset="0"/>
                <a:ea typeface="+mn-ea"/>
                <a:cs typeface="Helvetica" panose="020B0604020202020204" pitchFamily="34" charset="0"/>
              </a:rPr>
              <a:t> </a:t>
            </a:r>
            <a:r>
              <a:rPr sz="1800" kern="1200" dirty="0">
                <a:solidFill>
                  <a:prstClr val="black"/>
                </a:solidFill>
                <a:latin typeface="Helvetica" panose="020B0604020202020204" pitchFamily="34" charset="0"/>
                <a:ea typeface="+mn-ea"/>
                <a:cs typeface="Helvetica" panose="020B0604020202020204" pitchFamily="34" charset="0"/>
              </a:rPr>
              <a:t>Assistance</a:t>
            </a:r>
          </a:p>
          <a:p>
            <a:pPr marL="266700" indent="-257175">
              <a:spcBef>
                <a:spcPts val="251"/>
              </a:spcBef>
              <a:buClrTx/>
              <a:buFontTx/>
              <a:buChar char="•"/>
              <a:tabLst>
                <a:tab pos="266224" algn="l"/>
                <a:tab pos="266700" algn="l"/>
              </a:tabLst>
            </a:pPr>
            <a:r>
              <a:rPr sz="1800" kern="1200" spc="-4" dirty="0">
                <a:solidFill>
                  <a:prstClr val="black"/>
                </a:solidFill>
                <a:latin typeface="Helvetica" panose="020B0604020202020204" pitchFamily="34" charset="0"/>
                <a:ea typeface="+mn-ea"/>
                <a:cs typeface="Helvetica" panose="020B0604020202020204" pitchFamily="34" charset="0"/>
              </a:rPr>
              <a:t>Child Development </a:t>
            </a:r>
            <a:r>
              <a:rPr lang="en-US" sz="1800" kern="1200" dirty="0">
                <a:solidFill>
                  <a:prstClr val="black"/>
                </a:solidFill>
                <a:latin typeface="Helvetica" panose="020B0604020202020204" pitchFamily="34" charset="0"/>
                <a:ea typeface="+mn-ea"/>
                <a:cs typeface="Helvetica" panose="020B0604020202020204" pitchFamily="34" charset="0"/>
              </a:rPr>
              <a:t>&amp;</a:t>
            </a:r>
            <a:r>
              <a:rPr sz="1800" kern="1200"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Care</a:t>
            </a:r>
            <a:r>
              <a:rPr sz="1800" kern="1200" spc="-45"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Services</a:t>
            </a:r>
            <a:endParaRPr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sz="1800" kern="1200" dirty="0">
                <a:solidFill>
                  <a:prstClr val="black"/>
                </a:solidFill>
                <a:latin typeface="Helvetica" panose="020B0604020202020204" pitchFamily="34" charset="0"/>
                <a:ea typeface="+mn-ea"/>
                <a:cs typeface="Helvetica" panose="020B0604020202020204" pitchFamily="34" charset="0"/>
              </a:rPr>
              <a:t>Children </a:t>
            </a:r>
            <a:r>
              <a:rPr lang="en-US" sz="1800" kern="1200" dirty="0">
                <a:solidFill>
                  <a:prstClr val="black"/>
                </a:solidFill>
                <a:latin typeface="Helvetica" panose="020B0604020202020204" pitchFamily="34" charset="0"/>
                <a:ea typeface="+mn-ea"/>
                <a:cs typeface="Helvetica" panose="020B0604020202020204" pitchFamily="34" charset="0"/>
              </a:rPr>
              <a:t>&amp;</a:t>
            </a:r>
            <a:r>
              <a:rPr sz="1800" kern="1200" dirty="0">
                <a:solidFill>
                  <a:prstClr val="black"/>
                </a:solidFill>
                <a:latin typeface="Helvetica" panose="020B0604020202020204" pitchFamily="34" charset="0"/>
                <a:ea typeface="+mn-ea"/>
                <a:cs typeface="Helvetica" panose="020B0604020202020204" pitchFamily="34" charset="0"/>
              </a:rPr>
              <a:t> </a:t>
            </a:r>
            <a:r>
              <a:rPr sz="1800" kern="1200" spc="-4" dirty="0">
                <a:solidFill>
                  <a:prstClr val="black"/>
                </a:solidFill>
                <a:latin typeface="Helvetica" panose="020B0604020202020204" pitchFamily="34" charset="0"/>
                <a:ea typeface="+mn-ea"/>
                <a:cs typeface="Helvetica" panose="020B0604020202020204" pitchFamily="34" charset="0"/>
              </a:rPr>
              <a:t>Family</a:t>
            </a:r>
            <a:r>
              <a:rPr sz="1800" kern="1200" spc="-86" dirty="0">
                <a:solidFill>
                  <a:prstClr val="black"/>
                </a:solidFill>
                <a:latin typeface="Helvetica" panose="020B0604020202020204" pitchFamily="34" charset="0"/>
                <a:ea typeface="+mn-ea"/>
                <a:cs typeface="Helvetica" panose="020B0604020202020204" pitchFamily="34" charset="0"/>
              </a:rPr>
              <a:t> </a:t>
            </a:r>
            <a:r>
              <a:rPr sz="1800" kern="1200" dirty="0">
                <a:solidFill>
                  <a:prstClr val="black"/>
                </a:solidFill>
                <a:latin typeface="Helvetica" panose="020B0604020202020204" pitchFamily="34" charset="0"/>
                <a:ea typeface="+mn-ea"/>
                <a:cs typeface="Helvetica" panose="020B0604020202020204" pitchFamily="34" charset="0"/>
              </a:rPr>
              <a:t>Services</a:t>
            </a:r>
          </a:p>
          <a:p>
            <a:pPr marL="266700" indent="-257175">
              <a:spcBef>
                <a:spcPts val="251"/>
              </a:spcBef>
              <a:buClrTx/>
              <a:buFontTx/>
              <a:buChar char="•"/>
              <a:tabLst>
                <a:tab pos="266224" algn="l"/>
                <a:tab pos="266700" algn="l"/>
              </a:tabLst>
            </a:pPr>
            <a:r>
              <a:rPr sz="1800" kern="1200" dirty="0">
                <a:solidFill>
                  <a:prstClr val="black"/>
                </a:solidFill>
                <a:latin typeface="Helvetica" panose="020B0604020202020204" pitchFamily="34" charset="0"/>
                <a:ea typeface="+mn-ea"/>
                <a:cs typeface="Helvetica" panose="020B0604020202020204" pitchFamily="34" charset="0"/>
              </a:rPr>
              <a:t>Emergency </a:t>
            </a:r>
            <a:r>
              <a:rPr sz="1800" kern="1200" spc="-4" dirty="0">
                <a:solidFill>
                  <a:prstClr val="black"/>
                </a:solidFill>
                <a:latin typeface="Helvetica" panose="020B0604020202020204" pitchFamily="34" charset="0"/>
                <a:ea typeface="+mn-ea"/>
                <a:cs typeface="Helvetica" panose="020B0604020202020204" pitchFamily="34" charset="0"/>
              </a:rPr>
              <a:t>Home Repair Loan</a:t>
            </a:r>
            <a:r>
              <a:rPr sz="1800" kern="1200" spc="-71" dirty="0">
                <a:solidFill>
                  <a:prstClr val="black"/>
                </a:solidFill>
                <a:latin typeface="Helvetica" panose="020B0604020202020204" pitchFamily="34" charset="0"/>
                <a:ea typeface="+mn-ea"/>
                <a:cs typeface="Helvetica" panose="020B0604020202020204" pitchFamily="34" charset="0"/>
              </a:rPr>
              <a:t> </a:t>
            </a:r>
            <a:r>
              <a:rPr sz="1800" kern="1200" dirty="0">
                <a:solidFill>
                  <a:prstClr val="black"/>
                </a:solidFill>
                <a:latin typeface="Helvetica" panose="020B0604020202020204" pitchFamily="34" charset="0"/>
                <a:ea typeface="+mn-ea"/>
                <a:cs typeface="Helvetica" panose="020B0604020202020204" pitchFamily="34" charset="0"/>
              </a:rPr>
              <a:t>Program</a:t>
            </a:r>
            <a:endParaRPr lang="en-US"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Health Clinics, Medical </a:t>
            </a:r>
            <a:r>
              <a:rPr lang="en-US" sz="1800" kern="1200" spc="-4" dirty="0">
                <a:solidFill>
                  <a:prstClr val="black"/>
                </a:solidFill>
                <a:latin typeface="Helvetica" panose="020B0604020202020204" pitchFamily="34" charset="0"/>
                <a:ea typeface="+mn-ea"/>
                <a:cs typeface="Helvetica" panose="020B0604020202020204" pitchFamily="34" charset="0"/>
              </a:rPr>
              <a:t>Care, </a:t>
            </a:r>
            <a:r>
              <a:rPr lang="en-US" sz="1800" kern="1200" dirty="0">
                <a:solidFill>
                  <a:prstClr val="black"/>
                </a:solidFill>
                <a:latin typeface="Helvetica" panose="020B0604020202020204" pitchFamily="34" charset="0"/>
                <a:ea typeface="+mn-ea"/>
                <a:cs typeface="Helvetica" panose="020B0604020202020204" pitchFamily="34" charset="0"/>
              </a:rPr>
              <a:t>&amp; Public Health</a:t>
            </a:r>
            <a:r>
              <a:rPr lang="en-US" sz="1800" kern="1200" spc="-113" dirty="0">
                <a:solidFill>
                  <a:prstClr val="black"/>
                </a:solidFill>
                <a:latin typeface="Helvetica" panose="020B0604020202020204" pitchFamily="34" charset="0"/>
                <a:ea typeface="+mn-ea"/>
                <a:cs typeface="Helvetica" panose="020B0604020202020204" pitchFamily="34" charset="0"/>
              </a:rPr>
              <a:t> </a:t>
            </a:r>
            <a:r>
              <a:rPr lang="en-US" sz="1800" kern="1200" spc="-4" dirty="0">
                <a:solidFill>
                  <a:prstClr val="black"/>
                </a:solidFill>
                <a:latin typeface="Helvetica" panose="020B0604020202020204" pitchFamily="34" charset="0"/>
                <a:ea typeface="+mn-ea"/>
                <a:cs typeface="Helvetica" panose="020B0604020202020204" pitchFamily="34" charset="0"/>
              </a:rPr>
              <a:t>Services</a:t>
            </a:r>
            <a:endParaRPr lang="en-US"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endParaRPr sz="1800" kern="1200" dirty="0">
              <a:solidFill>
                <a:prstClr val="black"/>
              </a:solidFill>
              <a:ea typeface="+mn-ea"/>
            </a:endParaRPr>
          </a:p>
        </p:txBody>
      </p:sp>
      <p:sp>
        <p:nvSpPr>
          <p:cNvPr id="6" name="TextBox 5">
            <a:extLst>
              <a:ext uri="{FF2B5EF4-FFF2-40B4-BE49-F238E27FC236}">
                <a16:creationId xmlns:a16="http://schemas.microsoft.com/office/drawing/2014/main" id="{3D1ED8AD-205C-4CF2-B4AD-1791FCA750F8}"/>
              </a:ext>
            </a:extLst>
          </p:cNvPr>
          <p:cNvSpPr txBox="1"/>
          <p:nvPr/>
        </p:nvSpPr>
        <p:spPr>
          <a:xfrm>
            <a:off x="6432499" y="1524000"/>
            <a:ext cx="3719780" cy="3947234"/>
          </a:xfrm>
          <a:prstGeom prst="rect">
            <a:avLst/>
          </a:prstGeom>
          <a:noFill/>
        </p:spPr>
        <p:txBody>
          <a:bodyPr wrap="square" rtlCol="0">
            <a:spAutoFit/>
          </a:bodyPr>
          <a:lstStyle/>
          <a:p>
            <a:pPr marL="266700" indent="-257175">
              <a:spcBef>
                <a:spcPts val="255"/>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Provision </a:t>
            </a:r>
            <a:r>
              <a:rPr lang="en-US" sz="1800" kern="1200" spc="-4" dirty="0">
                <a:solidFill>
                  <a:prstClr val="black"/>
                </a:solidFill>
                <a:latin typeface="Helvetica" panose="020B0604020202020204" pitchFamily="34" charset="0"/>
                <a:ea typeface="+mn-ea"/>
                <a:cs typeface="Helvetica" panose="020B0604020202020204" pitchFamily="34" charset="0"/>
              </a:rPr>
              <a:t>of Transportation Services </a:t>
            </a:r>
            <a:r>
              <a:rPr lang="en-US" sz="1800" kern="1200" dirty="0">
                <a:solidFill>
                  <a:prstClr val="black"/>
                </a:solidFill>
                <a:latin typeface="Helvetica" panose="020B0604020202020204" pitchFamily="34" charset="0"/>
                <a:ea typeface="+mn-ea"/>
                <a:cs typeface="Helvetica" panose="020B0604020202020204" pitchFamily="34" charset="0"/>
              </a:rPr>
              <a:t>&amp; </a:t>
            </a:r>
            <a:r>
              <a:rPr lang="en-US" sz="1800" kern="1200" spc="-4" dirty="0">
                <a:solidFill>
                  <a:prstClr val="black"/>
                </a:solidFill>
                <a:latin typeface="Helvetica" panose="020B0604020202020204" pitchFamily="34" charset="0"/>
                <a:ea typeface="+mn-ea"/>
                <a:cs typeface="Helvetica" panose="020B0604020202020204" pitchFamily="34" charset="0"/>
              </a:rPr>
              <a:t>Meal</a:t>
            </a:r>
            <a:r>
              <a:rPr lang="en-US" sz="1800" kern="1200" spc="-113" dirty="0">
                <a:solidFill>
                  <a:prstClr val="black"/>
                </a:solidFill>
                <a:latin typeface="Helvetica" panose="020B0604020202020204" pitchFamily="34" charset="0"/>
                <a:ea typeface="+mn-ea"/>
                <a:cs typeface="Helvetica" panose="020B0604020202020204" pitchFamily="34" charset="0"/>
              </a:rPr>
              <a:t> </a:t>
            </a:r>
            <a:r>
              <a:rPr lang="en-US" sz="1800" kern="1200" spc="-4" dirty="0">
                <a:solidFill>
                  <a:prstClr val="black"/>
                </a:solidFill>
                <a:latin typeface="Helvetica" panose="020B0604020202020204" pitchFamily="34" charset="0"/>
                <a:ea typeface="+mn-ea"/>
                <a:cs typeface="Helvetica" panose="020B0604020202020204" pitchFamily="34" charset="0"/>
              </a:rPr>
              <a:t>Delivery</a:t>
            </a:r>
            <a:endParaRPr lang="en-US"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Diabetes Initiative</a:t>
            </a:r>
            <a:r>
              <a:rPr lang="en-US" sz="1800" kern="1200" spc="-49" dirty="0">
                <a:solidFill>
                  <a:prstClr val="black"/>
                </a:solidFill>
                <a:latin typeface="Helvetica" panose="020B0604020202020204" pitchFamily="34" charset="0"/>
                <a:ea typeface="+mn-ea"/>
                <a:cs typeface="Helvetica" panose="020B0604020202020204" pitchFamily="34" charset="0"/>
              </a:rPr>
              <a:t> </a:t>
            </a:r>
            <a:r>
              <a:rPr lang="en-US" sz="1800" kern="1200" dirty="0">
                <a:solidFill>
                  <a:prstClr val="black"/>
                </a:solidFill>
                <a:latin typeface="Helvetica" panose="020B0604020202020204" pitchFamily="34" charset="0"/>
                <a:ea typeface="+mn-ea"/>
                <a:cs typeface="Helvetica" panose="020B0604020202020204" pitchFamily="34" charset="0"/>
              </a:rPr>
              <a:t>Program</a:t>
            </a:r>
          </a:p>
          <a:p>
            <a:pPr marL="266700" indent="-257175">
              <a:spcBef>
                <a:spcPts val="251"/>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Dental</a:t>
            </a:r>
            <a:r>
              <a:rPr lang="en-US" sz="1800" kern="1200" spc="-19" dirty="0">
                <a:solidFill>
                  <a:prstClr val="black"/>
                </a:solidFill>
                <a:latin typeface="Helvetica" panose="020B0604020202020204" pitchFamily="34" charset="0"/>
                <a:ea typeface="+mn-ea"/>
                <a:cs typeface="Helvetica" panose="020B0604020202020204" pitchFamily="34" charset="0"/>
              </a:rPr>
              <a:t> </a:t>
            </a:r>
            <a:r>
              <a:rPr lang="en-US" sz="1800" kern="1200" spc="-4" dirty="0">
                <a:solidFill>
                  <a:prstClr val="black"/>
                </a:solidFill>
                <a:latin typeface="Helvetica" panose="020B0604020202020204" pitchFamily="34" charset="0"/>
                <a:ea typeface="+mn-ea"/>
                <a:cs typeface="Helvetica" panose="020B0604020202020204" pitchFamily="34" charset="0"/>
              </a:rPr>
              <a:t>Services</a:t>
            </a:r>
            <a:endParaRPr lang="en-US"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Health Aid</a:t>
            </a:r>
            <a:r>
              <a:rPr lang="en-US" sz="1800" kern="1200" spc="-90" dirty="0">
                <a:solidFill>
                  <a:prstClr val="black"/>
                </a:solidFill>
                <a:latin typeface="Helvetica" panose="020B0604020202020204" pitchFamily="34" charset="0"/>
                <a:ea typeface="+mn-ea"/>
                <a:cs typeface="Helvetica" panose="020B0604020202020204" pitchFamily="34" charset="0"/>
              </a:rPr>
              <a:t> </a:t>
            </a:r>
            <a:r>
              <a:rPr lang="en-US" sz="1800" kern="1200" dirty="0">
                <a:solidFill>
                  <a:prstClr val="black"/>
                </a:solidFill>
                <a:latin typeface="Helvetica" panose="020B0604020202020204" pitchFamily="34" charset="0"/>
                <a:ea typeface="+mn-ea"/>
                <a:cs typeface="Helvetica" panose="020B0604020202020204" pitchFamily="34" charset="0"/>
              </a:rPr>
              <a:t>Services</a:t>
            </a:r>
          </a:p>
          <a:p>
            <a:pPr marL="266700" indent="-257175">
              <a:spcBef>
                <a:spcPts val="251"/>
              </a:spcBef>
              <a:buClrTx/>
              <a:buFontTx/>
              <a:buChar char="•"/>
              <a:tabLst>
                <a:tab pos="266224" algn="l"/>
                <a:tab pos="266700" algn="l"/>
              </a:tabLst>
            </a:pPr>
            <a:r>
              <a:rPr lang="en-US" sz="1800" kern="1200" spc="-4" dirty="0">
                <a:solidFill>
                  <a:prstClr val="black"/>
                </a:solidFill>
                <a:latin typeface="Helvetica" panose="020B0604020202020204" pitchFamily="34" charset="0"/>
                <a:ea typeface="+mn-ea"/>
                <a:cs typeface="Helvetica" panose="020B0604020202020204" pitchFamily="34" charset="0"/>
              </a:rPr>
              <a:t>Healthy Heart</a:t>
            </a:r>
            <a:r>
              <a:rPr lang="en-US" sz="1800" kern="1200" spc="-30" dirty="0">
                <a:solidFill>
                  <a:prstClr val="black"/>
                </a:solidFill>
                <a:latin typeface="Helvetica" panose="020B0604020202020204" pitchFamily="34" charset="0"/>
                <a:ea typeface="+mn-ea"/>
                <a:cs typeface="Helvetica" panose="020B0604020202020204" pitchFamily="34" charset="0"/>
              </a:rPr>
              <a:t> </a:t>
            </a:r>
            <a:r>
              <a:rPr lang="en-US" sz="1800" kern="1200" dirty="0">
                <a:solidFill>
                  <a:prstClr val="black"/>
                </a:solidFill>
                <a:latin typeface="Helvetica" panose="020B0604020202020204" pitchFamily="34" charset="0"/>
                <a:ea typeface="+mn-ea"/>
                <a:cs typeface="Helvetica" panose="020B0604020202020204" pitchFamily="34" charset="0"/>
              </a:rPr>
              <a:t>Initiative</a:t>
            </a:r>
          </a:p>
          <a:p>
            <a:pPr marL="266700" indent="-257175">
              <a:spcBef>
                <a:spcPts val="255"/>
              </a:spcBef>
              <a:buClrTx/>
              <a:buFontTx/>
              <a:buChar char="•"/>
              <a:tabLst>
                <a:tab pos="266224" algn="l"/>
                <a:tab pos="266700" algn="l"/>
              </a:tabLst>
            </a:pPr>
            <a:r>
              <a:rPr lang="en-US" sz="1800" kern="1200" spc="-4" dirty="0">
                <a:solidFill>
                  <a:prstClr val="black"/>
                </a:solidFill>
                <a:latin typeface="Helvetica" panose="020B0604020202020204" pitchFamily="34" charset="0"/>
                <a:ea typeface="+mn-ea"/>
                <a:cs typeface="Helvetica" panose="020B0604020202020204" pitchFamily="34" charset="0"/>
              </a:rPr>
              <a:t>Wellness</a:t>
            </a:r>
            <a:r>
              <a:rPr lang="en-US" sz="1800" kern="1200" spc="-34" dirty="0">
                <a:solidFill>
                  <a:prstClr val="black"/>
                </a:solidFill>
                <a:latin typeface="Helvetica" panose="020B0604020202020204" pitchFamily="34" charset="0"/>
                <a:ea typeface="+mn-ea"/>
                <a:cs typeface="Helvetica" panose="020B0604020202020204" pitchFamily="34" charset="0"/>
              </a:rPr>
              <a:t> </a:t>
            </a:r>
            <a:r>
              <a:rPr lang="en-US" sz="1800" kern="1200" spc="-4" dirty="0">
                <a:solidFill>
                  <a:prstClr val="black"/>
                </a:solidFill>
                <a:latin typeface="Helvetica" panose="020B0604020202020204" pitchFamily="34" charset="0"/>
                <a:ea typeface="+mn-ea"/>
                <a:cs typeface="Helvetica" panose="020B0604020202020204" pitchFamily="34" charset="0"/>
              </a:rPr>
              <a:t>Center</a:t>
            </a:r>
            <a:endParaRPr lang="en-US"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Elder</a:t>
            </a:r>
            <a:r>
              <a:rPr lang="en-US" sz="1800" kern="1200" spc="-19" dirty="0">
                <a:solidFill>
                  <a:prstClr val="black"/>
                </a:solidFill>
                <a:latin typeface="Helvetica" panose="020B0604020202020204" pitchFamily="34" charset="0"/>
                <a:ea typeface="+mn-ea"/>
                <a:cs typeface="Helvetica" panose="020B0604020202020204" pitchFamily="34" charset="0"/>
              </a:rPr>
              <a:t> </a:t>
            </a:r>
            <a:r>
              <a:rPr lang="en-US" sz="1800" kern="1200" spc="-4" dirty="0">
                <a:solidFill>
                  <a:prstClr val="black"/>
                </a:solidFill>
                <a:latin typeface="Helvetica" panose="020B0604020202020204" pitchFamily="34" charset="0"/>
                <a:ea typeface="+mn-ea"/>
                <a:cs typeface="Helvetica" panose="020B0604020202020204" pitchFamily="34" charset="0"/>
              </a:rPr>
              <a:t>Care</a:t>
            </a:r>
            <a:endParaRPr lang="en-US"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lang="en-US" sz="1800" kern="1200" spc="-4" dirty="0">
                <a:solidFill>
                  <a:prstClr val="black"/>
                </a:solidFill>
                <a:latin typeface="Helvetica" panose="020B0604020202020204" pitchFamily="34" charset="0"/>
                <a:ea typeface="+mn-ea"/>
                <a:cs typeface="Helvetica" panose="020B0604020202020204" pitchFamily="34" charset="0"/>
              </a:rPr>
              <a:t>Women, </a:t>
            </a:r>
            <a:r>
              <a:rPr lang="en-US" sz="1800" kern="1200" dirty="0">
                <a:solidFill>
                  <a:prstClr val="black"/>
                </a:solidFill>
                <a:latin typeface="Helvetica" panose="020B0604020202020204" pitchFamily="34" charset="0"/>
                <a:ea typeface="+mn-ea"/>
                <a:cs typeface="Helvetica" panose="020B0604020202020204" pitchFamily="34" charset="0"/>
              </a:rPr>
              <a:t>Infant, &amp; </a:t>
            </a:r>
            <a:r>
              <a:rPr lang="en-US" sz="1800" kern="1200" spc="-4" dirty="0">
                <a:solidFill>
                  <a:prstClr val="black"/>
                </a:solidFill>
                <a:latin typeface="Helvetica" panose="020B0604020202020204" pitchFamily="34" charset="0"/>
                <a:ea typeface="+mn-ea"/>
                <a:cs typeface="Helvetica" panose="020B0604020202020204" pitchFamily="34" charset="0"/>
              </a:rPr>
              <a:t>Children</a:t>
            </a:r>
            <a:r>
              <a:rPr lang="en-US" sz="1800" kern="1200" spc="-101" dirty="0">
                <a:solidFill>
                  <a:prstClr val="black"/>
                </a:solidFill>
                <a:latin typeface="Helvetica" panose="020B0604020202020204" pitchFamily="34" charset="0"/>
                <a:ea typeface="+mn-ea"/>
                <a:cs typeface="Helvetica" panose="020B0604020202020204" pitchFamily="34" charset="0"/>
              </a:rPr>
              <a:t> </a:t>
            </a:r>
            <a:r>
              <a:rPr lang="en-US" sz="1800" kern="1200" spc="-4" dirty="0">
                <a:solidFill>
                  <a:prstClr val="black"/>
                </a:solidFill>
                <a:latin typeface="Helvetica" panose="020B0604020202020204" pitchFamily="34" charset="0"/>
                <a:ea typeface="+mn-ea"/>
                <a:cs typeface="Helvetica" panose="020B0604020202020204" pitchFamily="34" charset="0"/>
              </a:rPr>
              <a:t>Program</a:t>
            </a:r>
            <a:endParaRPr lang="en-US" sz="18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Health Aid</a:t>
            </a:r>
            <a:r>
              <a:rPr lang="en-US" sz="1800" kern="1200" spc="-75" dirty="0">
                <a:solidFill>
                  <a:prstClr val="black"/>
                </a:solidFill>
                <a:latin typeface="Helvetica" panose="020B0604020202020204" pitchFamily="34" charset="0"/>
                <a:ea typeface="+mn-ea"/>
                <a:cs typeface="Helvetica" panose="020B0604020202020204" pitchFamily="34" charset="0"/>
              </a:rPr>
              <a:t> </a:t>
            </a:r>
            <a:r>
              <a:rPr lang="en-US" sz="1800" kern="1200" dirty="0">
                <a:solidFill>
                  <a:prstClr val="black"/>
                </a:solidFill>
                <a:latin typeface="Helvetica" panose="020B0604020202020204" pitchFamily="34" charset="0"/>
                <a:ea typeface="+mn-ea"/>
                <a:cs typeface="Helvetica" panose="020B0604020202020204" pitchFamily="34" charset="0"/>
              </a:rPr>
              <a:t>Program</a:t>
            </a:r>
          </a:p>
          <a:p>
            <a:pPr marL="266700" indent="-257175">
              <a:spcBef>
                <a:spcPts val="251"/>
              </a:spcBef>
              <a:buClrTx/>
              <a:buFontTx/>
              <a:buChar char="•"/>
              <a:tabLst>
                <a:tab pos="266224" algn="l"/>
                <a:tab pos="266700" algn="l"/>
              </a:tabLst>
            </a:pPr>
            <a:r>
              <a:rPr lang="en-US" sz="1800" kern="1200" dirty="0">
                <a:solidFill>
                  <a:prstClr val="black"/>
                </a:solidFill>
                <a:latin typeface="Helvetica" panose="020B0604020202020204" pitchFamily="34" charset="0"/>
                <a:ea typeface="+mn-ea"/>
                <a:cs typeface="Helvetica" panose="020B0604020202020204" pitchFamily="34" charset="0"/>
              </a:rPr>
              <a:t>Housing</a:t>
            </a:r>
            <a:r>
              <a:rPr lang="en-US" sz="1800" kern="1200" spc="-83" dirty="0">
                <a:solidFill>
                  <a:prstClr val="black"/>
                </a:solidFill>
                <a:latin typeface="Helvetica" panose="020B0604020202020204" pitchFamily="34" charset="0"/>
                <a:ea typeface="+mn-ea"/>
                <a:cs typeface="Helvetica" panose="020B0604020202020204" pitchFamily="34" charset="0"/>
              </a:rPr>
              <a:t> </a:t>
            </a:r>
            <a:r>
              <a:rPr lang="en-US" sz="1800" kern="1200" dirty="0">
                <a:solidFill>
                  <a:prstClr val="black"/>
                </a:solidFill>
                <a:latin typeface="Helvetica" panose="020B0604020202020204" pitchFamily="34" charset="0"/>
                <a:ea typeface="+mn-ea"/>
                <a:cs typeface="Helvetica" panose="020B0604020202020204" pitchFamily="34" charset="0"/>
              </a:rPr>
              <a:t>Authority</a:t>
            </a:r>
          </a:p>
          <a:p>
            <a:endParaRPr lang="en-US" dirty="0">
              <a:latin typeface="Helvetica" panose="020B0604020202020204" pitchFamily="34" charset="0"/>
              <a:cs typeface="Helvetica" panose="020B0604020202020204" pitchFamily="34" charset="0"/>
            </a:endParaRPr>
          </a:p>
        </p:txBody>
      </p:sp>
      <p:pic>
        <p:nvPicPr>
          <p:cNvPr id="2" name="Google Shape;122;p4" descr="Shape&#10;&#10;Description automatically generated">
            <a:hlinkClick r:id="rId2"/>
            <a:extLst>
              <a:ext uri="{FF2B5EF4-FFF2-40B4-BE49-F238E27FC236}">
                <a16:creationId xmlns:a16="http://schemas.microsoft.com/office/drawing/2014/main" id="{B3EDB9C0-5594-085E-8EF7-7E737F786D3B}"/>
              </a:ext>
            </a:extLst>
          </p:cNvPr>
          <p:cNvPicPr preferRelativeResize="0"/>
          <p:nvPr/>
        </p:nvPicPr>
        <p:blipFill rotWithShape="1">
          <a:blip r:embed="rId3">
            <a:alphaModFix/>
          </a:blip>
          <a:srcRect/>
          <a:stretch/>
        </p:blipFill>
        <p:spPr>
          <a:xfrm>
            <a:off x="11317048" y="6048639"/>
            <a:ext cx="735963" cy="706376"/>
          </a:xfrm>
          <a:prstGeom prst="rect">
            <a:avLst/>
          </a:prstGeom>
          <a:noFill/>
          <a:ln>
            <a:noFill/>
          </a:ln>
        </p:spPr>
      </p:pic>
    </p:spTree>
    <p:extLst>
      <p:ext uri="{BB962C8B-B14F-4D97-AF65-F5344CB8AC3E}">
        <p14:creationId xmlns:p14="http://schemas.microsoft.com/office/powerpoint/2010/main" val="1169704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00867" y="511160"/>
            <a:ext cx="7146255" cy="631840"/>
          </a:xfrm>
          <a:prstGeom prst="rect">
            <a:avLst/>
          </a:prstGeom>
        </p:spPr>
        <p:txBody>
          <a:bodyPr spcFirstLastPara="1" vert="horz" wrap="square" lIns="0" tIns="9525" rIns="0" bIns="0" rtlCol="0" anchor="ctr" anchorCtr="0">
            <a:spAutoFit/>
          </a:bodyPr>
          <a:lstStyle/>
          <a:p>
            <a:pPr marL="4763" marR="3810" indent="-4763">
              <a:spcBef>
                <a:spcPts val="75"/>
              </a:spcBef>
            </a:pPr>
            <a:r>
              <a:rPr lang="en-US" spc="-11" dirty="0">
                <a:solidFill>
                  <a:srgbClr val="000066"/>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Career </a:t>
            </a:r>
            <a:r>
              <a:rPr lang="en-US" spc="-4" dirty="0">
                <a:solidFill>
                  <a:srgbClr val="000066"/>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&amp; </a:t>
            </a:r>
            <a:r>
              <a:rPr lang="en-US" spc="-8" dirty="0">
                <a:solidFill>
                  <a:srgbClr val="000066"/>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Financial Services</a:t>
            </a:r>
            <a:endParaRPr lang="en-US" spc="-26" dirty="0">
              <a:solidFill>
                <a:srgbClr val="000066"/>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4" name="object 4"/>
          <p:cNvSpPr txBox="1"/>
          <p:nvPr/>
        </p:nvSpPr>
        <p:spPr>
          <a:xfrm>
            <a:off x="2711405" y="1392980"/>
            <a:ext cx="7548754" cy="4735430"/>
          </a:xfrm>
          <a:prstGeom prst="rect">
            <a:avLst/>
          </a:prstGeom>
        </p:spPr>
        <p:txBody>
          <a:bodyPr vert="horz" wrap="square" lIns="0" tIns="41433" rIns="0" bIns="0" rtlCol="0">
            <a:spAutoFit/>
          </a:bodyPr>
          <a:lstStyle/>
          <a:p>
            <a:pPr marL="266700" indent="-257175">
              <a:spcBef>
                <a:spcPts val="326"/>
              </a:spcBef>
              <a:buClrTx/>
              <a:buFontTx/>
              <a:buChar char="•"/>
              <a:tabLst>
                <a:tab pos="266224" algn="l"/>
                <a:tab pos="266700" algn="l"/>
              </a:tabLst>
            </a:pPr>
            <a:r>
              <a:rPr sz="1800" kern="1200" dirty="0">
                <a:solidFill>
                  <a:prstClr val="black"/>
                </a:solidFill>
                <a:ea typeface="+mn-ea"/>
              </a:rPr>
              <a:t>Job Placement</a:t>
            </a:r>
            <a:r>
              <a:rPr sz="1800" kern="1200" spc="-49" dirty="0">
                <a:solidFill>
                  <a:prstClr val="black"/>
                </a:solidFill>
                <a:ea typeface="+mn-ea"/>
              </a:rPr>
              <a:t> </a:t>
            </a:r>
            <a:r>
              <a:rPr sz="1800" kern="1200" spc="-4" dirty="0">
                <a:solidFill>
                  <a:prstClr val="black"/>
                </a:solidFill>
                <a:ea typeface="+mn-ea"/>
              </a:rPr>
              <a:t>Services</a:t>
            </a:r>
            <a:endParaRPr sz="1800" kern="1200" dirty="0">
              <a:solidFill>
                <a:prstClr val="black"/>
              </a:solidFill>
              <a:ea typeface="+mn-ea"/>
            </a:endParaRPr>
          </a:p>
          <a:p>
            <a:pPr marL="266700" indent="-257175">
              <a:spcBef>
                <a:spcPts val="251"/>
              </a:spcBef>
              <a:buClrTx/>
              <a:buFontTx/>
              <a:buChar char="•"/>
              <a:tabLst>
                <a:tab pos="266224" algn="l"/>
                <a:tab pos="266700" algn="l"/>
              </a:tabLst>
            </a:pPr>
            <a:r>
              <a:rPr sz="1800" kern="1200" spc="-4" dirty="0">
                <a:solidFill>
                  <a:prstClr val="black"/>
                </a:solidFill>
                <a:ea typeface="+mn-ea"/>
              </a:rPr>
              <a:t>Career</a:t>
            </a:r>
            <a:r>
              <a:rPr sz="1800" kern="1200" spc="-26" dirty="0">
                <a:solidFill>
                  <a:prstClr val="black"/>
                </a:solidFill>
                <a:ea typeface="+mn-ea"/>
              </a:rPr>
              <a:t> </a:t>
            </a:r>
            <a:r>
              <a:rPr sz="1800" kern="1200" dirty="0">
                <a:solidFill>
                  <a:prstClr val="black"/>
                </a:solidFill>
                <a:ea typeface="+mn-ea"/>
              </a:rPr>
              <a:t>Counseling</a:t>
            </a:r>
          </a:p>
          <a:p>
            <a:pPr marL="266700" indent="-257175">
              <a:spcBef>
                <a:spcPts val="251"/>
              </a:spcBef>
              <a:buClrTx/>
              <a:buFontTx/>
              <a:buChar char="•"/>
              <a:tabLst>
                <a:tab pos="266224" algn="l"/>
                <a:tab pos="266700" algn="l"/>
              </a:tabLst>
            </a:pPr>
            <a:r>
              <a:rPr sz="1800" kern="1200" spc="-4" dirty="0">
                <a:solidFill>
                  <a:prstClr val="black"/>
                </a:solidFill>
                <a:ea typeface="+mn-ea"/>
              </a:rPr>
              <a:t>Resume Writing, Interview </a:t>
            </a:r>
            <a:r>
              <a:rPr sz="1800" kern="1200" spc="-8" dirty="0">
                <a:solidFill>
                  <a:prstClr val="black"/>
                </a:solidFill>
                <a:ea typeface="+mn-ea"/>
              </a:rPr>
              <a:t>Tips, </a:t>
            </a:r>
            <a:r>
              <a:rPr lang="en-US" sz="1800" kern="1200" dirty="0">
                <a:solidFill>
                  <a:prstClr val="black"/>
                </a:solidFill>
                <a:ea typeface="+mn-ea"/>
              </a:rPr>
              <a:t>&amp;</a:t>
            </a:r>
            <a:r>
              <a:rPr sz="1800" kern="1200" dirty="0">
                <a:solidFill>
                  <a:prstClr val="black"/>
                </a:solidFill>
                <a:ea typeface="+mn-ea"/>
              </a:rPr>
              <a:t> Other </a:t>
            </a:r>
            <a:r>
              <a:rPr sz="1800" kern="1200" spc="-4" dirty="0">
                <a:solidFill>
                  <a:prstClr val="black"/>
                </a:solidFill>
                <a:ea typeface="+mn-ea"/>
              </a:rPr>
              <a:t>Employment </a:t>
            </a:r>
            <a:r>
              <a:rPr sz="1800" kern="1200" dirty="0">
                <a:solidFill>
                  <a:prstClr val="black"/>
                </a:solidFill>
                <a:ea typeface="+mn-ea"/>
              </a:rPr>
              <a:t>Related</a:t>
            </a:r>
            <a:r>
              <a:rPr sz="1800" kern="1200" spc="-135" dirty="0">
                <a:solidFill>
                  <a:prstClr val="black"/>
                </a:solidFill>
                <a:ea typeface="+mn-ea"/>
              </a:rPr>
              <a:t> </a:t>
            </a:r>
            <a:r>
              <a:rPr sz="1800" kern="1200" dirty="0">
                <a:solidFill>
                  <a:prstClr val="black"/>
                </a:solidFill>
                <a:ea typeface="+mn-ea"/>
              </a:rPr>
              <a:t>Services</a:t>
            </a:r>
          </a:p>
          <a:p>
            <a:pPr marL="266700" indent="-257175">
              <a:spcBef>
                <a:spcPts val="251"/>
              </a:spcBef>
              <a:buClrTx/>
              <a:buFontTx/>
              <a:buChar char="•"/>
              <a:tabLst>
                <a:tab pos="266224" algn="l"/>
                <a:tab pos="266700" algn="l"/>
              </a:tabLst>
            </a:pPr>
            <a:r>
              <a:rPr sz="1800" kern="1200" spc="-4" dirty="0">
                <a:solidFill>
                  <a:prstClr val="black"/>
                </a:solidFill>
                <a:ea typeface="+mn-ea"/>
              </a:rPr>
              <a:t>Commercial </a:t>
            </a:r>
            <a:r>
              <a:rPr sz="1800" kern="1200" dirty="0">
                <a:solidFill>
                  <a:prstClr val="black"/>
                </a:solidFill>
                <a:ea typeface="+mn-ea"/>
              </a:rPr>
              <a:t>Loan</a:t>
            </a:r>
            <a:r>
              <a:rPr sz="1800" kern="1200" spc="-38" dirty="0">
                <a:solidFill>
                  <a:prstClr val="black"/>
                </a:solidFill>
                <a:ea typeface="+mn-ea"/>
              </a:rPr>
              <a:t> </a:t>
            </a:r>
            <a:r>
              <a:rPr sz="1800" kern="1200" spc="-4" dirty="0">
                <a:solidFill>
                  <a:prstClr val="black"/>
                </a:solidFill>
                <a:ea typeface="+mn-ea"/>
              </a:rPr>
              <a:t>Program</a:t>
            </a:r>
            <a:endParaRPr sz="1800" kern="1200" dirty="0">
              <a:solidFill>
                <a:prstClr val="black"/>
              </a:solidFill>
              <a:ea typeface="+mn-ea"/>
            </a:endParaRPr>
          </a:p>
          <a:p>
            <a:pPr marL="266700" indent="-257175">
              <a:spcBef>
                <a:spcPts val="255"/>
              </a:spcBef>
              <a:buClrTx/>
              <a:buFontTx/>
              <a:buChar char="•"/>
              <a:tabLst>
                <a:tab pos="266224" algn="l"/>
                <a:tab pos="266700" algn="l"/>
              </a:tabLst>
            </a:pPr>
            <a:r>
              <a:rPr sz="1800" kern="1200" dirty="0">
                <a:solidFill>
                  <a:prstClr val="black"/>
                </a:solidFill>
                <a:ea typeface="+mn-ea"/>
              </a:rPr>
              <a:t>Business </a:t>
            </a:r>
            <a:r>
              <a:rPr sz="1800" kern="1200" spc="-4" dirty="0">
                <a:solidFill>
                  <a:prstClr val="black"/>
                </a:solidFill>
                <a:ea typeface="+mn-ea"/>
              </a:rPr>
              <a:t>Development</a:t>
            </a:r>
            <a:r>
              <a:rPr sz="1800" kern="1200" spc="-45" dirty="0">
                <a:solidFill>
                  <a:prstClr val="black"/>
                </a:solidFill>
                <a:ea typeface="+mn-ea"/>
              </a:rPr>
              <a:t> </a:t>
            </a:r>
            <a:r>
              <a:rPr sz="1800" kern="1200" dirty="0">
                <a:solidFill>
                  <a:prstClr val="black"/>
                </a:solidFill>
                <a:ea typeface="+mn-ea"/>
              </a:rPr>
              <a:t>Services</a:t>
            </a:r>
          </a:p>
          <a:p>
            <a:pPr marL="266700" indent="-257175">
              <a:spcBef>
                <a:spcPts val="251"/>
              </a:spcBef>
              <a:buClrTx/>
              <a:buFontTx/>
              <a:buChar char="•"/>
              <a:tabLst>
                <a:tab pos="266224" algn="l"/>
                <a:tab pos="266700" algn="l"/>
              </a:tabLst>
            </a:pPr>
            <a:r>
              <a:rPr lang="en-US" sz="1800" kern="1200" dirty="0">
                <a:solidFill>
                  <a:prstClr val="black"/>
                </a:solidFill>
                <a:ea typeface="+mn-ea"/>
              </a:rPr>
              <a:t>Financial </a:t>
            </a:r>
            <a:r>
              <a:rPr sz="1800" kern="1200" dirty="0">
                <a:solidFill>
                  <a:prstClr val="black"/>
                </a:solidFill>
                <a:ea typeface="+mn-ea"/>
              </a:rPr>
              <a:t>Education </a:t>
            </a:r>
            <a:r>
              <a:rPr lang="en-US" sz="1800" kern="1200" dirty="0">
                <a:solidFill>
                  <a:prstClr val="black"/>
                </a:solidFill>
                <a:ea typeface="+mn-ea"/>
              </a:rPr>
              <a:t>&amp;</a:t>
            </a:r>
            <a:r>
              <a:rPr sz="1800" kern="1200" dirty="0">
                <a:solidFill>
                  <a:prstClr val="black"/>
                </a:solidFill>
                <a:ea typeface="+mn-ea"/>
              </a:rPr>
              <a:t> Credit</a:t>
            </a:r>
            <a:r>
              <a:rPr sz="1800" kern="1200" spc="-86" dirty="0">
                <a:solidFill>
                  <a:prstClr val="black"/>
                </a:solidFill>
                <a:ea typeface="+mn-ea"/>
              </a:rPr>
              <a:t> </a:t>
            </a:r>
            <a:r>
              <a:rPr sz="1800" kern="1200" dirty="0">
                <a:solidFill>
                  <a:prstClr val="black"/>
                </a:solidFill>
                <a:ea typeface="+mn-ea"/>
              </a:rPr>
              <a:t>Counseling</a:t>
            </a:r>
          </a:p>
          <a:p>
            <a:pPr marL="266700" indent="-257175">
              <a:spcBef>
                <a:spcPts val="251"/>
              </a:spcBef>
              <a:buClrTx/>
              <a:buFontTx/>
              <a:buChar char="•"/>
              <a:tabLst>
                <a:tab pos="266224" algn="l"/>
                <a:tab pos="266700" algn="l"/>
              </a:tabLst>
            </a:pPr>
            <a:r>
              <a:rPr sz="1800" kern="1200" dirty="0">
                <a:solidFill>
                  <a:prstClr val="black"/>
                </a:solidFill>
                <a:ea typeface="+mn-ea"/>
              </a:rPr>
              <a:t>Asset Builders Matched </a:t>
            </a:r>
            <a:r>
              <a:rPr sz="1800" kern="1200" spc="-4" dirty="0">
                <a:solidFill>
                  <a:prstClr val="black"/>
                </a:solidFill>
                <a:ea typeface="+mn-ea"/>
              </a:rPr>
              <a:t>Saving</a:t>
            </a:r>
            <a:r>
              <a:rPr sz="1800" kern="1200" spc="-71" dirty="0">
                <a:solidFill>
                  <a:prstClr val="black"/>
                </a:solidFill>
                <a:ea typeface="+mn-ea"/>
              </a:rPr>
              <a:t> </a:t>
            </a:r>
            <a:r>
              <a:rPr sz="1800" kern="1200" spc="-4" dirty="0">
                <a:solidFill>
                  <a:prstClr val="black"/>
                </a:solidFill>
                <a:ea typeface="+mn-ea"/>
              </a:rPr>
              <a:t>Program</a:t>
            </a:r>
            <a:endParaRPr sz="1800" kern="1200" dirty="0">
              <a:solidFill>
                <a:prstClr val="black"/>
              </a:solidFill>
              <a:ea typeface="+mn-ea"/>
            </a:endParaRPr>
          </a:p>
          <a:p>
            <a:pPr marL="266700" indent="-257175">
              <a:spcBef>
                <a:spcPts val="251"/>
              </a:spcBef>
              <a:buClrTx/>
              <a:buFontTx/>
              <a:buChar char="•"/>
              <a:tabLst>
                <a:tab pos="266224" algn="l"/>
                <a:tab pos="266700" algn="l"/>
              </a:tabLst>
            </a:pPr>
            <a:r>
              <a:rPr sz="1800" kern="1200" spc="-8" dirty="0">
                <a:solidFill>
                  <a:prstClr val="black"/>
                </a:solidFill>
                <a:ea typeface="+mn-ea"/>
              </a:rPr>
              <a:t>Down </a:t>
            </a:r>
            <a:r>
              <a:rPr sz="1800" kern="1200" spc="-4" dirty="0">
                <a:solidFill>
                  <a:prstClr val="black"/>
                </a:solidFill>
                <a:ea typeface="+mn-ea"/>
              </a:rPr>
              <a:t>Payment </a:t>
            </a:r>
            <a:r>
              <a:rPr sz="1800" kern="1200" dirty="0">
                <a:solidFill>
                  <a:prstClr val="black"/>
                </a:solidFill>
                <a:ea typeface="+mn-ea"/>
              </a:rPr>
              <a:t>and </a:t>
            </a:r>
            <a:r>
              <a:rPr sz="1800" kern="1200" spc="-4" dirty="0">
                <a:solidFill>
                  <a:prstClr val="black"/>
                </a:solidFill>
                <a:ea typeface="+mn-ea"/>
              </a:rPr>
              <a:t>Housing Closing </a:t>
            </a:r>
            <a:r>
              <a:rPr sz="1800" kern="1200" dirty="0">
                <a:solidFill>
                  <a:prstClr val="black"/>
                </a:solidFill>
                <a:ea typeface="+mn-ea"/>
              </a:rPr>
              <a:t>Cost</a:t>
            </a:r>
            <a:r>
              <a:rPr sz="1800" kern="1200" spc="-98" dirty="0">
                <a:solidFill>
                  <a:prstClr val="black"/>
                </a:solidFill>
                <a:ea typeface="+mn-ea"/>
              </a:rPr>
              <a:t> </a:t>
            </a:r>
            <a:r>
              <a:rPr sz="1800" kern="1200" dirty="0">
                <a:solidFill>
                  <a:prstClr val="black"/>
                </a:solidFill>
                <a:ea typeface="+mn-ea"/>
              </a:rPr>
              <a:t>Assistance</a:t>
            </a:r>
          </a:p>
          <a:p>
            <a:pPr marL="266700" indent="-257175">
              <a:spcBef>
                <a:spcPts val="251"/>
              </a:spcBef>
              <a:buClrTx/>
              <a:buFontTx/>
              <a:buChar char="•"/>
              <a:tabLst>
                <a:tab pos="266224" algn="l"/>
                <a:tab pos="266700" algn="l"/>
              </a:tabLst>
            </a:pPr>
            <a:r>
              <a:rPr sz="1800" kern="1200" spc="-4" dirty="0">
                <a:solidFill>
                  <a:prstClr val="black"/>
                </a:solidFill>
                <a:ea typeface="+mn-ea"/>
              </a:rPr>
              <a:t>Native </a:t>
            </a:r>
            <a:r>
              <a:rPr sz="1800" kern="1200" dirty="0">
                <a:solidFill>
                  <a:prstClr val="black"/>
                </a:solidFill>
                <a:ea typeface="+mn-ea"/>
              </a:rPr>
              <a:t>Business </a:t>
            </a:r>
            <a:r>
              <a:rPr sz="1800" kern="1200" spc="-4" dirty="0">
                <a:solidFill>
                  <a:prstClr val="black"/>
                </a:solidFill>
                <a:ea typeface="+mn-ea"/>
              </a:rPr>
              <a:t>Opportunity </a:t>
            </a:r>
            <a:r>
              <a:rPr sz="1800" kern="1200" dirty="0">
                <a:solidFill>
                  <a:prstClr val="black"/>
                </a:solidFill>
                <a:ea typeface="+mn-ea"/>
              </a:rPr>
              <a:t>&amp; </a:t>
            </a:r>
            <a:r>
              <a:rPr sz="1800" kern="1200" spc="-4" dirty="0">
                <a:solidFill>
                  <a:prstClr val="black"/>
                </a:solidFill>
                <a:ea typeface="+mn-ea"/>
              </a:rPr>
              <a:t>Workforce Development</a:t>
            </a:r>
            <a:r>
              <a:rPr sz="1800" kern="1200" spc="-94" dirty="0">
                <a:solidFill>
                  <a:prstClr val="black"/>
                </a:solidFill>
                <a:ea typeface="+mn-ea"/>
              </a:rPr>
              <a:t> </a:t>
            </a:r>
            <a:r>
              <a:rPr sz="1800" kern="1200" dirty="0">
                <a:solidFill>
                  <a:prstClr val="black"/>
                </a:solidFill>
                <a:ea typeface="+mn-ea"/>
              </a:rPr>
              <a:t>Center</a:t>
            </a:r>
          </a:p>
          <a:p>
            <a:pPr marL="266700" indent="-257175">
              <a:spcBef>
                <a:spcPts val="255"/>
              </a:spcBef>
              <a:buClrTx/>
              <a:buFontTx/>
              <a:buChar char="•"/>
              <a:tabLst>
                <a:tab pos="266224" algn="l"/>
                <a:tab pos="266700" algn="l"/>
              </a:tabLst>
            </a:pPr>
            <a:r>
              <a:rPr sz="1800" kern="1200" spc="-4" dirty="0">
                <a:solidFill>
                  <a:prstClr val="black"/>
                </a:solidFill>
                <a:ea typeface="+mn-ea"/>
              </a:rPr>
              <a:t>Real </a:t>
            </a:r>
            <a:r>
              <a:rPr sz="1800" kern="1200" dirty="0">
                <a:solidFill>
                  <a:prstClr val="black"/>
                </a:solidFill>
                <a:ea typeface="+mn-ea"/>
              </a:rPr>
              <a:t>Estate </a:t>
            </a:r>
            <a:r>
              <a:rPr sz="1800" kern="1200" spc="-4" dirty="0">
                <a:solidFill>
                  <a:prstClr val="black"/>
                </a:solidFill>
                <a:ea typeface="+mn-ea"/>
              </a:rPr>
              <a:t>Services</a:t>
            </a:r>
            <a:r>
              <a:rPr lang="en-US" sz="1800" kern="1200" spc="-4" dirty="0">
                <a:solidFill>
                  <a:prstClr val="black"/>
                </a:solidFill>
                <a:ea typeface="+mn-ea"/>
              </a:rPr>
              <a:t> &amp;</a:t>
            </a:r>
            <a:r>
              <a:rPr sz="1800" kern="1200" spc="-4" dirty="0">
                <a:solidFill>
                  <a:prstClr val="black"/>
                </a:solidFill>
                <a:ea typeface="+mn-ea"/>
              </a:rPr>
              <a:t> </a:t>
            </a:r>
            <a:r>
              <a:rPr sz="1800" kern="1200" dirty="0">
                <a:solidFill>
                  <a:prstClr val="black"/>
                </a:solidFill>
                <a:ea typeface="+mn-ea"/>
              </a:rPr>
              <a:t>Land Use Planning</a:t>
            </a:r>
            <a:endParaRPr lang="en-US" sz="1800" kern="1200" dirty="0">
              <a:solidFill>
                <a:prstClr val="black"/>
              </a:solidFill>
              <a:ea typeface="+mn-ea"/>
            </a:endParaRPr>
          </a:p>
          <a:p>
            <a:pPr marL="266700" indent="-257175">
              <a:spcBef>
                <a:spcPts val="255"/>
              </a:spcBef>
              <a:buClrTx/>
              <a:buFontTx/>
              <a:buChar char="•"/>
              <a:tabLst>
                <a:tab pos="266224" algn="l"/>
                <a:tab pos="266700" algn="l"/>
              </a:tabLst>
            </a:pPr>
            <a:r>
              <a:rPr sz="1800" kern="1200" spc="-4" dirty="0">
                <a:solidFill>
                  <a:prstClr val="black"/>
                </a:solidFill>
                <a:ea typeface="+mn-ea"/>
              </a:rPr>
              <a:t>Zoning </a:t>
            </a:r>
            <a:r>
              <a:rPr sz="1800" kern="1200" dirty="0">
                <a:solidFill>
                  <a:prstClr val="black"/>
                </a:solidFill>
                <a:ea typeface="+mn-ea"/>
              </a:rPr>
              <a:t>&amp; Land Use Regulation </a:t>
            </a:r>
            <a:r>
              <a:rPr lang="en-US" sz="1800" kern="1200" dirty="0">
                <a:solidFill>
                  <a:prstClr val="black"/>
                </a:solidFill>
                <a:ea typeface="+mn-ea"/>
              </a:rPr>
              <a:t>&amp;</a:t>
            </a:r>
            <a:r>
              <a:rPr sz="1800" kern="1200" spc="-153" dirty="0">
                <a:solidFill>
                  <a:prstClr val="black"/>
                </a:solidFill>
                <a:ea typeface="+mn-ea"/>
              </a:rPr>
              <a:t> </a:t>
            </a:r>
            <a:r>
              <a:rPr sz="1800" kern="1200" dirty="0">
                <a:solidFill>
                  <a:prstClr val="black"/>
                </a:solidFill>
                <a:ea typeface="+mn-ea"/>
              </a:rPr>
              <a:t>Permitting</a:t>
            </a:r>
          </a:p>
          <a:p>
            <a:pPr marL="266700" indent="-257175">
              <a:spcBef>
                <a:spcPts val="251"/>
              </a:spcBef>
              <a:buClrTx/>
              <a:buFontTx/>
              <a:buChar char="•"/>
              <a:tabLst>
                <a:tab pos="266224" algn="l"/>
                <a:tab pos="266700" algn="l"/>
              </a:tabLst>
            </a:pPr>
            <a:r>
              <a:rPr sz="1800" kern="1200" dirty="0">
                <a:solidFill>
                  <a:prstClr val="black"/>
                </a:solidFill>
                <a:ea typeface="+mn-ea"/>
              </a:rPr>
              <a:t>Education</a:t>
            </a:r>
            <a:r>
              <a:rPr sz="1800" kern="1200" spc="-38" dirty="0">
                <a:solidFill>
                  <a:prstClr val="black"/>
                </a:solidFill>
                <a:ea typeface="+mn-ea"/>
              </a:rPr>
              <a:t> </a:t>
            </a:r>
            <a:r>
              <a:rPr sz="1800" kern="1200" dirty="0">
                <a:solidFill>
                  <a:prstClr val="black"/>
                </a:solidFill>
                <a:ea typeface="+mn-ea"/>
              </a:rPr>
              <a:t>Services</a:t>
            </a:r>
          </a:p>
          <a:p>
            <a:pPr marL="266700" indent="-257175">
              <a:spcBef>
                <a:spcPts val="251"/>
              </a:spcBef>
              <a:buClrTx/>
              <a:buFontTx/>
              <a:buChar char="•"/>
              <a:tabLst>
                <a:tab pos="266224" algn="l"/>
                <a:tab pos="266700" algn="l"/>
              </a:tabLst>
            </a:pPr>
            <a:r>
              <a:rPr sz="1800" kern="1200" spc="-8" dirty="0">
                <a:solidFill>
                  <a:prstClr val="black"/>
                </a:solidFill>
                <a:ea typeface="+mn-ea"/>
              </a:rPr>
              <a:t>Tribal </a:t>
            </a:r>
            <a:r>
              <a:rPr sz="1800" kern="1200" dirty="0">
                <a:solidFill>
                  <a:prstClr val="black"/>
                </a:solidFill>
                <a:ea typeface="+mn-ea"/>
              </a:rPr>
              <a:t>Scholarship</a:t>
            </a:r>
            <a:r>
              <a:rPr sz="1800" kern="1200" spc="-45" dirty="0">
                <a:solidFill>
                  <a:prstClr val="black"/>
                </a:solidFill>
                <a:ea typeface="+mn-ea"/>
              </a:rPr>
              <a:t> </a:t>
            </a:r>
            <a:r>
              <a:rPr sz="1800" kern="1200" dirty="0">
                <a:solidFill>
                  <a:prstClr val="black"/>
                </a:solidFill>
                <a:ea typeface="+mn-ea"/>
              </a:rPr>
              <a:t>Program</a:t>
            </a:r>
          </a:p>
          <a:p>
            <a:pPr marL="266700" indent="-257175">
              <a:spcBef>
                <a:spcPts val="251"/>
              </a:spcBef>
              <a:buClrTx/>
              <a:buFontTx/>
              <a:buChar char="•"/>
              <a:tabLst>
                <a:tab pos="266224" algn="l"/>
                <a:tab pos="266700" algn="l"/>
              </a:tabLst>
            </a:pPr>
            <a:r>
              <a:rPr sz="1800" kern="1200" dirty="0">
                <a:solidFill>
                  <a:prstClr val="black"/>
                </a:solidFill>
                <a:ea typeface="+mn-ea"/>
              </a:rPr>
              <a:t>Student Housing</a:t>
            </a:r>
            <a:r>
              <a:rPr sz="1800" kern="1200" spc="-49" dirty="0">
                <a:solidFill>
                  <a:prstClr val="black"/>
                </a:solidFill>
                <a:ea typeface="+mn-ea"/>
              </a:rPr>
              <a:t> </a:t>
            </a:r>
            <a:r>
              <a:rPr sz="1800" kern="1200" dirty="0">
                <a:solidFill>
                  <a:prstClr val="black"/>
                </a:solidFill>
                <a:ea typeface="+mn-ea"/>
              </a:rPr>
              <a:t>Support</a:t>
            </a:r>
          </a:p>
          <a:p>
            <a:pPr marL="266700" indent="-257175">
              <a:spcBef>
                <a:spcPts val="251"/>
              </a:spcBef>
              <a:buClrTx/>
              <a:buFontTx/>
              <a:buChar char="•"/>
              <a:tabLst>
                <a:tab pos="266224" algn="l"/>
                <a:tab pos="266700" algn="l"/>
              </a:tabLst>
            </a:pPr>
            <a:r>
              <a:rPr sz="1800" kern="1200" spc="-4" dirty="0">
                <a:solidFill>
                  <a:prstClr val="black"/>
                </a:solidFill>
                <a:ea typeface="+mn-ea"/>
              </a:rPr>
              <a:t>Free Transportation </a:t>
            </a:r>
            <a:r>
              <a:rPr sz="1800" kern="1200" dirty="0">
                <a:solidFill>
                  <a:prstClr val="black"/>
                </a:solidFill>
                <a:ea typeface="+mn-ea"/>
              </a:rPr>
              <a:t>for Students, Job Seekers, </a:t>
            </a:r>
            <a:r>
              <a:rPr lang="en-US" sz="1800" kern="1200" dirty="0">
                <a:solidFill>
                  <a:prstClr val="black"/>
                </a:solidFill>
                <a:ea typeface="+mn-ea"/>
              </a:rPr>
              <a:t>&amp;</a:t>
            </a:r>
            <a:r>
              <a:rPr sz="1800" kern="1200" spc="-180" dirty="0">
                <a:solidFill>
                  <a:prstClr val="black"/>
                </a:solidFill>
                <a:ea typeface="+mn-ea"/>
              </a:rPr>
              <a:t> </a:t>
            </a:r>
            <a:r>
              <a:rPr sz="1800" kern="1200" spc="-4" dirty="0">
                <a:solidFill>
                  <a:prstClr val="black"/>
                </a:solidFill>
                <a:ea typeface="+mn-ea"/>
              </a:rPr>
              <a:t>Workers</a:t>
            </a:r>
            <a:endParaRPr sz="1800" kern="1200" dirty="0">
              <a:solidFill>
                <a:prstClr val="black"/>
              </a:solidFill>
              <a:ea typeface="+mn-ea"/>
            </a:endParaRPr>
          </a:p>
        </p:txBody>
      </p:sp>
      <p:pic>
        <p:nvPicPr>
          <p:cNvPr id="2" name="Google Shape;122;p4" descr="Shape&#10;&#10;Description automatically generated">
            <a:hlinkClick r:id="rId3"/>
            <a:extLst>
              <a:ext uri="{FF2B5EF4-FFF2-40B4-BE49-F238E27FC236}">
                <a16:creationId xmlns:a16="http://schemas.microsoft.com/office/drawing/2014/main" id="{344F3A8D-A479-5B08-838F-3899C35B6CC8}"/>
              </a:ext>
            </a:extLst>
          </p:cNvPr>
          <p:cNvPicPr preferRelativeResize="0"/>
          <p:nvPr/>
        </p:nvPicPr>
        <p:blipFill rotWithShape="1">
          <a:blip r:embed="rId4">
            <a:alphaModFix/>
          </a:blip>
          <a:srcRect/>
          <a:stretch/>
        </p:blipFill>
        <p:spPr>
          <a:xfrm>
            <a:off x="11317048" y="6048639"/>
            <a:ext cx="735963" cy="706376"/>
          </a:xfrm>
          <a:prstGeom prst="rect">
            <a:avLst/>
          </a:prstGeom>
          <a:noFill/>
          <a:ln>
            <a:noFill/>
          </a:ln>
        </p:spPr>
      </p:pic>
    </p:spTree>
    <p:extLst>
      <p:ext uri="{BB962C8B-B14F-4D97-AF65-F5344CB8AC3E}">
        <p14:creationId xmlns:p14="http://schemas.microsoft.com/office/powerpoint/2010/main" val="249128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29201" y="479004"/>
            <a:ext cx="6635031" cy="631840"/>
          </a:xfrm>
          <a:prstGeom prst="rect">
            <a:avLst/>
          </a:prstGeom>
        </p:spPr>
        <p:txBody>
          <a:bodyPr spcFirstLastPara="1" vert="horz" wrap="square" lIns="0" tIns="9525" rIns="0" bIns="0" rtlCol="0" anchor="ctr" anchorCtr="0">
            <a:spAutoFit/>
          </a:bodyPr>
          <a:lstStyle/>
          <a:p>
            <a:pPr marR="3810" indent="8335">
              <a:spcBef>
                <a:spcPts val="75"/>
              </a:spcBef>
            </a:pPr>
            <a:r>
              <a:rPr lang="en-US" spc="-23"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Cultural </a:t>
            </a:r>
            <a:r>
              <a:rPr lang="en-US" spc="-8"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Services</a:t>
            </a:r>
            <a:endParaRPr lang="en-US" spc="-26" dirty="0">
              <a:solidFill>
                <a:srgbClr val="0000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object 4"/>
          <p:cNvSpPr txBox="1"/>
          <p:nvPr/>
        </p:nvSpPr>
        <p:spPr>
          <a:xfrm>
            <a:off x="2429201" y="1385165"/>
            <a:ext cx="7756906" cy="4850846"/>
          </a:xfrm>
          <a:prstGeom prst="rect">
            <a:avLst/>
          </a:prstGeom>
        </p:spPr>
        <p:txBody>
          <a:bodyPr vert="horz" wrap="square" lIns="0" tIns="41433" rIns="0" bIns="0" rtlCol="0">
            <a:spAutoFit/>
          </a:bodyPr>
          <a:lstStyle/>
          <a:p>
            <a:pPr marL="266700" indent="-257175">
              <a:spcBef>
                <a:spcPts val="326"/>
              </a:spcBef>
              <a:buClrTx/>
              <a:buFontTx/>
              <a:buChar char="•"/>
              <a:tabLst>
                <a:tab pos="266224" algn="l"/>
                <a:tab pos="266700" algn="l"/>
              </a:tabLst>
            </a:pPr>
            <a:r>
              <a:rPr sz="2000" kern="1200" spc="-8" dirty="0">
                <a:solidFill>
                  <a:prstClr val="black"/>
                </a:solidFill>
                <a:latin typeface="Helvetica" panose="020B0604020202020204" pitchFamily="34" charset="0"/>
                <a:ea typeface="+mn-ea"/>
                <a:cs typeface="Helvetica" panose="020B0604020202020204" pitchFamily="34" charset="0"/>
              </a:rPr>
              <a:t>Veterans </a:t>
            </a:r>
            <a:r>
              <a:rPr sz="2000" kern="1200" spc="-4" dirty="0">
                <a:solidFill>
                  <a:prstClr val="black"/>
                </a:solidFill>
                <a:latin typeface="Helvetica" panose="020B0604020202020204" pitchFamily="34" charset="0"/>
                <a:ea typeface="+mn-ea"/>
                <a:cs typeface="Helvetica" panose="020B0604020202020204" pitchFamily="34" charset="0"/>
              </a:rPr>
              <a:t>Organization </a:t>
            </a:r>
            <a:r>
              <a:rPr lang="en-US" sz="2000" kern="1200" dirty="0">
                <a:solidFill>
                  <a:prstClr val="black"/>
                </a:solidFill>
                <a:latin typeface="Helvetica" panose="020B0604020202020204" pitchFamily="34" charset="0"/>
                <a:ea typeface="+mn-ea"/>
                <a:cs typeface="Helvetica" panose="020B0604020202020204" pitchFamily="34" charset="0"/>
              </a:rPr>
              <a:t>&amp;</a:t>
            </a:r>
            <a:r>
              <a:rPr sz="2000" kern="1200" dirty="0">
                <a:solidFill>
                  <a:prstClr val="black"/>
                </a:solidFill>
                <a:latin typeface="Helvetica" panose="020B0604020202020204" pitchFamily="34" charset="0"/>
                <a:ea typeface="+mn-ea"/>
                <a:cs typeface="Helvetica" panose="020B0604020202020204" pitchFamily="34" charset="0"/>
              </a:rPr>
              <a:t> </a:t>
            </a:r>
            <a:r>
              <a:rPr sz="2000" kern="1200" spc="-8" dirty="0">
                <a:solidFill>
                  <a:prstClr val="black"/>
                </a:solidFill>
                <a:latin typeface="Helvetica" panose="020B0604020202020204" pitchFamily="34" charset="0"/>
                <a:ea typeface="+mn-ea"/>
                <a:cs typeface="Helvetica" panose="020B0604020202020204" pitchFamily="34" charset="0"/>
              </a:rPr>
              <a:t>Veteran </a:t>
            </a:r>
            <a:r>
              <a:rPr sz="2000" kern="1200" dirty="0">
                <a:solidFill>
                  <a:prstClr val="black"/>
                </a:solidFill>
                <a:latin typeface="Helvetica" panose="020B0604020202020204" pitchFamily="34" charset="0"/>
                <a:ea typeface="+mn-ea"/>
                <a:cs typeface="Helvetica" panose="020B0604020202020204" pitchFamily="34" charset="0"/>
              </a:rPr>
              <a:t>Outreach</a:t>
            </a:r>
            <a:r>
              <a:rPr sz="2000" kern="1200" spc="-109"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Program</a:t>
            </a:r>
          </a:p>
          <a:p>
            <a:pPr marL="266700" indent="-257175">
              <a:spcBef>
                <a:spcPts val="251"/>
              </a:spcBef>
              <a:buClrTx/>
              <a:buFontTx/>
              <a:buChar char="•"/>
              <a:tabLst>
                <a:tab pos="266224" algn="l"/>
                <a:tab pos="266700" algn="l"/>
              </a:tabLst>
            </a:pPr>
            <a:r>
              <a:rPr sz="2000" kern="1200" dirty="0">
                <a:solidFill>
                  <a:prstClr val="black"/>
                </a:solidFill>
                <a:latin typeface="Helvetica" panose="020B0604020202020204" pitchFamily="34" charset="0"/>
                <a:ea typeface="+mn-ea"/>
                <a:cs typeface="Helvetica" panose="020B0604020202020204" pitchFamily="34" charset="0"/>
              </a:rPr>
              <a:t>Cultural Education</a:t>
            </a:r>
            <a:r>
              <a:rPr sz="2000" kern="1200" spc="-60"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Program</a:t>
            </a:r>
          </a:p>
          <a:p>
            <a:pPr marL="266700" indent="-257175">
              <a:spcBef>
                <a:spcPts val="251"/>
              </a:spcBef>
              <a:buClrTx/>
              <a:buFontTx/>
              <a:buChar char="•"/>
              <a:tabLst>
                <a:tab pos="266224" algn="l"/>
                <a:tab pos="266700" algn="l"/>
              </a:tabLst>
            </a:pPr>
            <a:r>
              <a:rPr sz="2000" kern="1200" dirty="0">
                <a:solidFill>
                  <a:prstClr val="black"/>
                </a:solidFill>
                <a:latin typeface="Helvetica" panose="020B0604020202020204" pitchFamily="34" charset="0"/>
                <a:ea typeface="+mn-ea"/>
                <a:cs typeface="Helvetica" panose="020B0604020202020204" pitchFamily="34" charset="0"/>
              </a:rPr>
              <a:t>Library </a:t>
            </a:r>
            <a:r>
              <a:rPr lang="en-US" sz="2000" kern="1200" dirty="0">
                <a:solidFill>
                  <a:prstClr val="black"/>
                </a:solidFill>
                <a:latin typeface="Helvetica" panose="020B0604020202020204" pitchFamily="34" charset="0"/>
                <a:ea typeface="+mn-ea"/>
                <a:cs typeface="Helvetica" panose="020B0604020202020204" pitchFamily="34" charset="0"/>
              </a:rPr>
              <a:t>&amp;</a:t>
            </a:r>
            <a:r>
              <a:rPr sz="2000" kern="1200" dirty="0">
                <a:solidFill>
                  <a:prstClr val="black"/>
                </a:solidFill>
                <a:latin typeface="Helvetica" panose="020B0604020202020204" pitchFamily="34" charset="0"/>
                <a:ea typeface="+mn-ea"/>
                <a:cs typeface="Helvetica" panose="020B0604020202020204" pitchFamily="34" charset="0"/>
              </a:rPr>
              <a:t> Research</a:t>
            </a:r>
            <a:r>
              <a:rPr sz="2000" kern="1200" spc="-135" dirty="0">
                <a:solidFill>
                  <a:prstClr val="black"/>
                </a:solidFill>
                <a:latin typeface="Helvetica" panose="020B0604020202020204" pitchFamily="34" charset="0"/>
                <a:ea typeface="+mn-ea"/>
                <a:cs typeface="Helvetica" panose="020B0604020202020204" pitchFamily="34" charset="0"/>
              </a:rPr>
              <a:t> </a:t>
            </a:r>
            <a:r>
              <a:rPr sz="2000" kern="1200" spc="-4" dirty="0">
                <a:solidFill>
                  <a:prstClr val="black"/>
                </a:solidFill>
                <a:latin typeface="Helvetica" panose="020B0604020202020204" pitchFamily="34" charset="0"/>
                <a:ea typeface="+mn-ea"/>
                <a:cs typeface="Helvetica" panose="020B0604020202020204" pitchFamily="34" charset="0"/>
              </a:rPr>
              <a:t>Archives</a:t>
            </a:r>
            <a:endParaRPr sz="20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sz="2000" kern="1200" spc="-4" dirty="0">
                <a:solidFill>
                  <a:prstClr val="black"/>
                </a:solidFill>
                <a:latin typeface="Helvetica" panose="020B0604020202020204" pitchFamily="34" charset="0"/>
                <a:ea typeface="+mn-ea"/>
                <a:cs typeface="Helvetica" panose="020B0604020202020204" pitchFamily="34" charset="0"/>
              </a:rPr>
              <a:t>Citizenship/Tribal Roles </a:t>
            </a:r>
            <a:r>
              <a:rPr sz="2000" kern="1200" dirty="0">
                <a:solidFill>
                  <a:prstClr val="black"/>
                </a:solidFill>
                <a:latin typeface="Helvetica" panose="020B0604020202020204" pitchFamily="34" charset="0"/>
                <a:ea typeface="+mn-ea"/>
                <a:cs typeface="Helvetica" panose="020B0604020202020204" pitchFamily="34" charset="0"/>
              </a:rPr>
              <a:t>Program </a:t>
            </a:r>
            <a:r>
              <a:rPr lang="en-US" sz="2000" kern="1200" dirty="0">
                <a:solidFill>
                  <a:prstClr val="black"/>
                </a:solidFill>
                <a:latin typeface="Helvetica" panose="020B0604020202020204" pitchFamily="34" charset="0"/>
                <a:ea typeface="+mn-ea"/>
                <a:cs typeface="Helvetica" panose="020B0604020202020204" pitchFamily="34" charset="0"/>
              </a:rPr>
              <a:t>&amp;</a:t>
            </a:r>
            <a:r>
              <a:rPr sz="2000" kern="1200" dirty="0">
                <a:solidFill>
                  <a:prstClr val="black"/>
                </a:solidFill>
                <a:latin typeface="Helvetica" panose="020B0604020202020204" pitchFamily="34" charset="0"/>
                <a:ea typeface="+mn-ea"/>
                <a:cs typeface="Helvetica" panose="020B0604020202020204" pitchFamily="34" charset="0"/>
              </a:rPr>
              <a:t> Genealogical</a:t>
            </a:r>
            <a:r>
              <a:rPr sz="2000" kern="1200" spc="-120"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Research</a:t>
            </a:r>
          </a:p>
          <a:p>
            <a:pPr marL="266700" indent="-257175">
              <a:spcBef>
                <a:spcPts val="255"/>
              </a:spcBef>
              <a:buClrTx/>
              <a:buFontTx/>
              <a:buChar char="•"/>
              <a:tabLst>
                <a:tab pos="266224" algn="l"/>
                <a:tab pos="266700" algn="l"/>
              </a:tabLst>
            </a:pPr>
            <a:r>
              <a:rPr lang="en-US" sz="2000" kern="1200" spc="-4" dirty="0">
                <a:solidFill>
                  <a:prstClr val="black"/>
                </a:solidFill>
                <a:latin typeface="Helvetica" panose="020B0604020202020204" pitchFamily="34" charset="0"/>
                <a:ea typeface="+mn-ea"/>
                <a:cs typeface="Helvetica" panose="020B0604020202020204" pitchFamily="34" charset="0"/>
              </a:rPr>
              <a:t>Tribal</a:t>
            </a:r>
            <a:r>
              <a:rPr sz="2000" kern="1200" spc="-4"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Language Learning</a:t>
            </a:r>
            <a:r>
              <a:rPr sz="2000" kern="1200" spc="-83"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Program</a:t>
            </a:r>
          </a:p>
          <a:p>
            <a:pPr marL="266700" indent="-257175">
              <a:spcBef>
                <a:spcPts val="251"/>
              </a:spcBef>
              <a:buClrTx/>
              <a:buFontTx/>
              <a:buChar char="•"/>
              <a:tabLst>
                <a:tab pos="266224" algn="l"/>
                <a:tab pos="266700" algn="l"/>
              </a:tabLst>
            </a:pPr>
            <a:r>
              <a:rPr sz="2000" kern="1200" spc="-4" dirty="0">
                <a:solidFill>
                  <a:prstClr val="black"/>
                </a:solidFill>
                <a:latin typeface="Helvetica" panose="020B0604020202020204" pitchFamily="34" charset="0"/>
                <a:ea typeface="+mn-ea"/>
                <a:cs typeface="Helvetica" panose="020B0604020202020204" pitchFamily="34" charset="0"/>
              </a:rPr>
              <a:t>Events</a:t>
            </a:r>
            <a:r>
              <a:rPr sz="2000" kern="1200" spc="-30" dirty="0">
                <a:solidFill>
                  <a:prstClr val="black"/>
                </a:solidFill>
                <a:latin typeface="Helvetica" panose="020B0604020202020204" pitchFamily="34" charset="0"/>
                <a:ea typeface="+mn-ea"/>
                <a:cs typeface="Helvetica" panose="020B0604020202020204" pitchFamily="34" charset="0"/>
              </a:rPr>
              <a:t> </a:t>
            </a:r>
            <a:r>
              <a:rPr sz="2000" kern="1200" spc="-4" dirty="0">
                <a:solidFill>
                  <a:prstClr val="black"/>
                </a:solidFill>
                <a:latin typeface="Helvetica" panose="020B0604020202020204" pitchFamily="34" charset="0"/>
                <a:ea typeface="+mn-ea"/>
                <a:cs typeface="Helvetica" panose="020B0604020202020204" pitchFamily="34" charset="0"/>
              </a:rPr>
              <a:t>Planning</a:t>
            </a:r>
            <a:endParaRPr sz="20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sz="2000" kern="1200" spc="-8" dirty="0">
                <a:solidFill>
                  <a:prstClr val="black"/>
                </a:solidFill>
                <a:latin typeface="Helvetica" panose="020B0604020202020204" pitchFamily="34" charset="0"/>
                <a:ea typeface="+mn-ea"/>
                <a:cs typeface="Helvetica" panose="020B0604020202020204" pitchFamily="34" charset="0"/>
              </a:rPr>
              <a:t>News</a:t>
            </a:r>
            <a:r>
              <a:rPr sz="2000" kern="1200" spc="-45" dirty="0">
                <a:solidFill>
                  <a:prstClr val="black"/>
                </a:solidFill>
                <a:latin typeface="Helvetica" panose="020B0604020202020204" pitchFamily="34" charset="0"/>
                <a:ea typeface="+mn-ea"/>
                <a:cs typeface="Helvetica" panose="020B0604020202020204" pitchFamily="34" charset="0"/>
              </a:rPr>
              <a:t> </a:t>
            </a:r>
            <a:r>
              <a:rPr sz="2000" kern="1200" spc="-4" dirty="0">
                <a:solidFill>
                  <a:prstClr val="black"/>
                </a:solidFill>
                <a:latin typeface="Helvetica" panose="020B0604020202020204" pitchFamily="34" charset="0"/>
                <a:ea typeface="+mn-ea"/>
                <a:cs typeface="Helvetica" panose="020B0604020202020204" pitchFamily="34" charset="0"/>
              </a:rPr>
              <a:t>Coverage</a:t>
            </a:r>
            <a:endParaRPr sz="20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sz="2000" kern="1200" dirty="0">
                <a:solidFill>
                  <a:prstClr val="black"/>
                </a:solidFill>
                <a:latin typeface="Helvetica" panose="020B0604020202020204" pitchFamily="34" charset="0"/>
                <a:ea typeface="+mn-ea"/>
                <a:cs typeface="Helvetica" panose="020B0604020202020204" pitchFamily="34" charset="0"/>
              </a:rPr>
              <a:t>Cultural </a:t>
            </a:r>
            <a:r>
              <a:rPr sz="2000" kern="1200" spc="-4" dirty="0">
                <a:solidFill>
                  <a:prstClr val="black"/>
                </a:solidFill>
                <a:latin typeface="Helvetica" panose="020B0604020202020204" pitchFamily="34" charset="0"/>
                <a:ea typeface="+mn-ea"/>
                <a:cs typeface="Helvetica" panose="020B0604020202020204" pitchFamily="34" charset="0"/>
              </a:rPr>
              <a:t>Heritage</a:t>
            </a:r>
            <a:r>
              <a:rPr sz="2000" kern="1200" spc="-45"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Center</a:t>
            </a:r>
          </a:p>
          <a:p>
            <a:pPr marL="266700" indent="-257175">
              <a:spcBef>
                <a:spcPts val="251"/>
              </a:spcBef>
              <a:buClrTx/>
              <a:buFontTx/>
              <a:buChar char="•"/>
              <a:tabLst>
                <a:tab pos="266224" algn="l"/>
                <a:tab pos="266700" algn="l"/>
              </a:tabLst>
            </a:pPr>
            <a:r>
              <a:rPr sz="2000" kern="1200" dirty="0">
                <a:solidFill>
                  <a:prstClr val="black"/>
                </a:solidFill>
                <a:latin typeface="Helvetica" panose="020B0604020202020204" pitchFamily="34" charset="0"/>
                <a:ea typeface="+mn-ea"/>
                <a:cs typeface="Helvetica" panose="020B0604020202020204" pitchFamily="34" charset="0"/>
              </a:rPr>
              <a:t>Eagle</a:t>
            </a:r>
            <a:r>
              <a:rPr sz="2000" kern="1200" spc="-71" dirty="0">
                <a:solidFill>
                  <a:prstClr val="black"/>
                </a:solidFill>
                <a:latin typeface="Helvetica" panose="020B0604020202020204" pitchFamily="34" charset="0"/>
                <a:ea typeface="+mn-ea"/>
                <a:cs typeface="Helvetica" panose="020B0604020202020204" pitchFamily="34" charset="0"/>
              </a:rPr>
              <a:t> </a:t>
            </a:r>
            <a:r>
              <a:rPr sz="2000" kern="1200" spc="-8" dirty="0">
                <a:solidFill>
                  <a:prstClr val="black"/>
                </a:solidFill>
                <a:latin typeface="Helvetica" panose="020B0604020202020204" pitchFamily="34" charset="0"/>
                <a:ea typeface="+mn-ea"/>
                <a:cs typeface="Helvetica" panose="020B0604020202020204" pitchFamily="34" charset="0"/>
              </a:rPr>
              <a:t>Aviary</a:t>
            </a:r>
            <a:endParaRPr sz="20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5"/>
              </a:spcBef>
              <a:buClrTx/>
              <a:buFontTx/>
              <a:buChar char="•"/>
              <a:tabLst>
                <a:tab pos="266224" algn="l"/>
                <a:tab pos="266700" algn="l"/>
              </a:tabLst>
            </a:pPr>
            <a:r>
              <a:rPr sz="2000" kern="1200" spc="-8" dirty="0">
                <a:solidFill>
                  <a:prstClr val="black"/>
                </a:solidFill>
                <a:latin typeface="Helvetica" panose="020B0604020202020204" pitchFamily="34" charset="0"/>
                <a:ea typeface="+mn-ea"/>
                <a:cs typeface="Helvetica" panose="020B0604020202020204" pitchFamily="34" charset="0"/>
              </a:rPr>
              <a:t>Tribal </a:t>
            </a:r>
            <a:r>
              <a:rPr sz="2000" kern="1200" dirty="0">
                <a:solidFill>
                  <a:prstClr val="black"/>
                </a:solidFill>
                <a:latin typeface="Helvetica" panose="020B0604020202020204" pitchFamily="34" charset="0"/>
                <a:ea typeface="+mn-ea"/>
                <a:cs typeface="Helvetica" panose="020B0604020202020204" pitchFamily="34" charset="0"/>
              </a:rPr>
              <a:t>Historical</a:t>
            </a:r>
            <a:r>
              <a:rPr sz="2000" kern="1200" spc="-45"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Research</a:t>
            </a:r>
          </a:p>
          <a:p>
            <a:pPr marL="266700" indent="-257175">
              <a:spcBef>
                <a:spcPts val="251"/>
              </a:spcBef>
              <a:buClrTx/>
              <a:buFontTx/>
              <a:buChar char="•"/>
              <a:tabLst>
                <a:tab pos="266224" algn="l"/>
                <a:tab pos="266700" algn="l"/>
              </a:tabLst>
            </a:pPr>
            <a:r>
              <a:rPr sz="2000" kern="1200" spc="-8" dirty="0">
                <a:solidFill>
                  <a:prstClr val="black"/>
                </a:solidFill>
                <a:latin typeface="Helvetica" panose="020B0604020202020204" pitchFamily="34" charset="0"/>
                <a:ea typeface="+mn-ea"/>
                <a:cs typeface="Helvetica" panose="020B0604020202020204" pitchFamily="34" charset="0"/>
              </a:rPr>
              <a:t>Tribal</a:t>
            </a:r>
            <a:r>
              <a:rPr sz="2000" kern="1200" spc="-19" dirty="0">
                <a:solidFill>
                  <a:prstClr val="black"/>
                </a:solidFill>
                <a:latin typeface="Helvetica" panose="020B0604020202020204" pitchFamily="34" charset="0"/>
                <a:ea typeface="+mn-ea"/>
                <a:cs typeface="Helvetica" panose="020B0604020202020204" pitchFamily="34" charset="0"/>
              </a:rPr>
              <a:t> </a:t>
            </a:r>
            <a:r>
              <a:rPr sz="2000" kern="1200" spc="-4" dirty="0">
                <a:solidFill>
                  <a:prstClr val="black"/>
                </a:solidFill>
                <a:latin typeface="Helvetica" panose="020B0604020202020204" pitchFamily="34" charset="0"/>
                <a:ea typeface="+mn-ea"/>
                <a:cs typeface="Helvetica" panose="020B0604020202020204" pitchFamily="34" charset="0"/>
              </a:rPr>
              <a:t>Festivals</a:t>
            </a:r>
            <a:endParaRPr sz="20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sz="2000" kern="1200" spc="-4" dirty="0">
                <a:solidFill>
                  <a:prstClr val="black"/>
                </a:solidFill>
                <a:latin typeface="Helvetica" panose="020B0604020202020204" pitchFamily="34" charset="0"/>
                <a:ea typeface="+mn-ea"/>
                <a:cs typeface="Helvetica" panose="020B0604020202020204" pitchFamily="34" charset="0"/>
              </a:rPr>
              <a:t>Maintaining </a:t>
            </a:r>
            <a:r>
              <a:rPr lang="en-US" sz="2000" kern="1200" spc="-4" dirty="0">
                <a:solidFill>
                  <a:prstClr val="black"/>
                </a:solidFill>
                <a:latin typeface="Helvetica" panose="020B0604020202020204" pitchFamily="34" charset="0"/>
                <a:ea typeface="+mn-ea"/>
                <a:cs typeface="Helvetica" panose="020B0604020202020204" pitchFamily="34" charset="0"/>
              </a:rPr>
              <a:t>Tribal</a:t>
            </a:r>
            <a:r>
              <a:rPr sz="2000" kern="1200" spc="-4"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Spiritual</a:t>
            </a:r>
            <a:r>
              <a:rPr sz="2000" kern="1200" spc="-83" dirty="0">
                <a:solidFill>
                  <a:prstClr val="black"/>
                </a:solidFill>
                <a:latin typeface="Helvetica" panose="020B0604020202020204" pitchFamily="34" charset="0"/>
                <a:ea typeface="+mn-ea"/>
                <a:cs typeface="Helvetica" panose="020B0604020202020204" pitchFamily="34" charset="0"/>
              </a:rPr>
              <a:t> </a:t>
            </a:r>
            <a:r>
              <a:rPr sz="2000" kern="1200" spc="-8" dirty="0">
                <a:solidFill>
                  <a:prstClr val="black"/>
                </a:solidFill>
                <a:latin typeface="Helvetica" panose="020B0604020202020204" pitchFamily="34" charset="0"/>
                <a:ea typeface="+mn-ea"/>
                <a:cs typeface="Helvetica" panose="020B0604020202020204" pitchFamily="34" charset="0"/>
              </a:rPr>
              <a:t>Traditions</a:t>
            </a:r>
            <a:endParaRPr sz="2000" kern="1200" dirty="0">
              <a:solidFill>
                <a:prstClr val="black"/>
              </a:solidFill>
              <a:latin typeface="Helvetica" panose="020B0604020202020204" pitchFamily="34" charset="0"/>
              <a:ea typeface="+mn-ea"/>
              <a:cs typeface="Helvetica" panose="020B0604020202020204" pitchFamily="34" charset="0"/>
            </a:endParaRPr>
          </a:p>
          <a:p>
            <a:pPr marL="266700" indent="-257175">
              <a:spcBef>
                <a:spcPts val="251"/>
              </a:spcBef>
              <a:buClrTx/>
              <a:buFontTx/>
              <a:buChar char="•"/>
              <a:tabLst>
                <a:tab pos="266224" algn="l"/>
                <a:tab pos="266700" algn="l"/>
              </a:tabLst>
            </a:pPr>
            <a:r>
              <a:rPr sz="2000" kern="1200" dirty="0">
                <a:solidFill>
                  <a:prstClr val="black"/>
                </a:solidFill>
                <a:latin typeface="Helvetica" panose="020B0604020202020204" pitchFamily="34" charset="0"/>
                <a:ea typeface="+mn-ea"/>
                <a:cs typeface="Helvetica" panose="020B0604020202020204" pitchFamily="34" charset="0"/>
              </a:rPr>
              <a:t>Recording </a:t>
            </a:r>
            <a:r>
              <a:rPr sz="2000" kern="1200" spc="-4" dirty="0">
                <a:solidFill>
                  <a:prstClr val="black"/>
                </a:solidFill>
                <a:latin typeface="Helvetica" panose="020B0604020202020204" pitchFamily="34" charset="0"/>
                <a:ea typeface="+mn-ea"/>
                <a:cs typeface="Helvetica" panose="020B0604020202020204" pitchFamily="34" charset="0"/>
              </a:rPr>
              <a:t>Traditional </a:t>
            </a:r>
            <a:r>
              <a:rPr lang="en-US" sz="2000" kern="1200" dirty="0">
                <a:solidFill>
                  <a:prstClr val="black"/>
                </a:solidFill>
                <a:latin typeface="Helvetica" panose="020B0604020202020204" pitchFamily="34" charset="0"/>
                <a:ea typeface="+mn-ea"/>
                <a:cs typeface="Helvetica" panose="020B0604020202020204" pitchFamily="34" charset="0"/>
              </a:rPr>
              <a:t>Tribal</a:t>
            </a:r>
            <a:r>
              <a:rPr sz="2000" kern="1200" spc="-101"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Wisdom</a:t>
            </a:r>
          </a:p>
          <a:p>
            <a:pPr marL="266700" indent="-257175">
              <a:spcBef>
                <a:spcPts val="251"/>
              </a:spcBef>
              <a:buClrTx/>
              <a:buFontTx/>
              <a:buChar char="•"/>
              <a:tabLst>
                <a:tab pos="266224" algn="l"/>
                <a:tab pos="266700" algn="l"/>
              </a:tabLst>
            </a:pPr>
            <a:r>
              <a:rPr sz="2000" kern="1200" spc="-4" dirty="0">
                <a:solidFill>
                  <a:prstClr val="black"/>
                </a:solidFill>
                <a:latin typeface="Helvetica" panose="020B0604020202020204" pitchFamily="34" charset="0"/>
                <a:ea typeface="+mn-ea"/>
                <a:cs typeface="Helvetica" panose="020B0604020202020204" pitchFamily="34" charset="0"/>
              </a:rPr>
              <a:t>Maintaining </a:t>
            </a:r>
            <a:r>
              <a:rPr lang="en-US" sz="2000" kern="1200" spc="-4" dirty="0">
                <a:solidFill>
                  <a:prstClr val="black"/>
                </a:solidFill>
                <a:latin typeface="Helvetica" panose="020B0604020202020204" pitchFamily="34" charset="0"/>
                <a:ea typeface="+mn-ea"/>
                <a:cs typeface="Helvetica" panose="020B0604020202020204" pitchFamily="34" charset="0"/>
              </a:rPr>
              <a:t>Tribal</a:t>
            </a:r>
            <a:r>
              <a:rPr sz="2000" kern="1200" spc="-45" dirty="0">
                <a:solidFill>
                  <a:prstClr val="black"/>
                </a:solidFill>
                <a:latin typeface="Helvetica" panose="020B0604020202020204" pitchFamily="34" charset="0"/>
                <a:ea typeface="+mn-ea"/>
                <a:cs typeface="Helvetica" panose="020B0604020202020204" pitchFamily="34" charset="0"/>
              </a:rPr>
              <a:t> </a:t>
            </a:r>
            <a:r>
              <a:rPr sz="2000" kern="1200" dirty="0">
                <a:solidFill>
                  <a:prstClr val="black"/>
                </a:solidFill>
                <a:latin typeface="Helvetica" panose="020B0604020202020204" pitchFamily="34" charset="0"/>
                <a:ea typeface="+mn-ea"/>
                <a:cs typeface="Helvetica" panose="020B0604020202020204" pitchFamily="34" charset="0"/>
              </a:rPr>
              <a:t>Stories</a:t>
            </a:r>
            <a:endParaRPr sz="1200" kern="1200" dirty="0">
              <a:solidFill>
                <a:prstClr val="black"/>
              </a:solidFill>
              <a:latin typeface="Helvetica" panose="020B0604020202020204" pitchFamily="34" charset="0"/>
              <a:ea typeface="+mn-ea"/>
              <a:cs typeface="Helvetica" panose="020B0604020202020204" pitchFamily="34" charset="0"/>
            </a:endParaRPr>
          </a:p>
        </p:txBody>
      </p:sp>
      <p:pic>
        <p:nvPicPr>
          <p:cNvPr id="2" name="Google Shape;122;p4" descr="Shape&#10;&#10;Description automatically generated">
            <a:hlinkClick r:id="rId3"/>
            <a:extLst>
              <a:ext uri="{FF2B5EF4-FFF2-40B4-BE49-F238E27FC236}">
                <a16:creationId xmlns:a16="http://schemas.microsoft.com/office/drawing/2014/main" id="{04D5F5F6-949B-B59D-5608-FCCC802C6F92}"/>
              </a:ext>
            </a:extLst>
          </p:cNvPr>
          <p:cNvPicPr preferRelativeResize="0"/>
          <p:nvPr/>
        </p:nvPicPr>
        <p:blipFill rotWithShape="1">
          <a:blip r:embed="rId4">
            <a:alphaModFix/>
          </a:blip>
          <a:srcRect/>
          <a:stretch/>
        </p:blipFill>
        <p:spPr>
          <a:xfrm>
            <a:off x="11317048" y="6048639"/>
            <a:ext cx="735963" cy="706376"/>
          </a:xfrm>
          <a:prstGeom prst="rect">
            <a:avLst/>
          </a:prstGeom>
          <a:noFill/>
          <a:ln>
            <a:noFill/>
          </a:ln>
        </p:spPr>
      </p:pic>
    </p:spTree>
    <p:extLst>
      <p:ext uri="{BB962C8B-B14F-4D97-AF65-F5344CB8AC3E}">
        <p14:creationId xmlns:p14="http://schemas.microsoft.com/office/powerpoint/2010/main" val="416155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6029716"/>
            <a:ext cx="735963" cy="706376"/>
          </a:xfrm>
          <a:prstGeom prst="rect">
            <a:avLst/>
          </a:prstGeom>
          <a:noFill/>
          <a:ln>
            <a:noFill/>
          </a:ln>
        </p:spPr>
      </p:pic>
      <p:pic>
        <p:nvPicPr>
          <p:cNvPr id="4" name="Picture 3" descr="Chart, scatter chart&#10;&#10;Description automatically generated">
            <a:extLst>
              <a:ext uri="{FF2B5EF4-FFF2-40B4-BE49-F238E27FC236}">
                <a16:creationId xmlns:a16="http://schemas.microsoft.com/office/drawing/2014/main" id="{E071AA24-AA09-BAA3-C58E-69664CB5F702}"/>
              </a:ext>
            </a:extLst>
          </p:cNvPr>
          <p:cNvPicPr>
            <a:picLocks noChangeAspect="1"/>
          </p:cNvPicPr>
          <p:nvPr/>
        </p:nvPicPr>
        <p:blipFill>
          <a:blip r:embed="rId5"/>
          <a:stretch>
            <a:fillRect/>
          </a:stretch>
        </p:blipFill>
        <p:spPr>
          <a:xfrm>
            <a:off x="2209800" y="2053850"/>
            <a:ext cx="7772400" cy="4439025"/>
          </a:xfrm>
          <a:prstGeom prst="rect">
            <a:avLst/>
          </a:prstGeom>
        </p:spPr>
      </p:pic>
      <p:sp>
        <p:nvSpPr>
          <p:cNvPr id="8" name="Title 9">
            <a:extLst>
              <a:ext uri="{FF2B5EF4-FFF2-40B4-BE49-F238E27FC236}">
                <a16:creationId xmlns:a16="http://schemas.microsoft.com/office/drawing/2014/main" id="{3A76C088-6338-0053-0F6C-4A6983DD6184}"/>
              </a:ext>
            </a:extLst>
          </p:cNvPr>
          <p:cNvSpPr txBox="1">
            <a:spLocks/>
          </p:cNvSpPr>
          <p:nvPr/>
        </p:nvSpPr>
        <p:spPr>
          <a:xfrm>
            <a:off x="1016914" y="527981"/>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66"/>
                </a:solidFill>
                <a:effectLst>
                  <a:outerShdw blurRad="38100" dist="38100" dir="2700000" algn="tl">
                    <a:srgbClr val="000000">
                      <a:alpha val="43137"/>
                    </a:srgbClr>
                  </a:outerShdw>
                </a:effectLst>
              </a:rPr>
              <a:t>What’s at Stake for Maine in Closing the Wabanaki “Gap”?</a:t>
            </a:r>
          </a:p>
        </p:txBody>
      </p:sp>
    </p:spTree>
    <p:extLst>
      <p:ext uri="{BB962C8B-B14F-4D97-AF65-F5344CB8AC3E}">
        <p14:creationId xmlns:p14="http://schemas.microsoft.com/office/powerpoint/2010/main" val="3817734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5999899"/>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p:txBody>
          <a:bodyPr/>
          <a:lstStyle/>
          <a:p>
            <a:r>
              <a:rPr lang="en-US" dirty="0">
                <a:solidFill>
                  <a:srgbClr val="000066"/>
                </a:solidFill>
                <a:effectLst>
                  <a:outerShdw blurRad="38100" dist="38100" dir="2700000" algn="tl">
                    <a:srgbClr val="000000">
                      <a:alpha val="43137"/>
                    </a:srgbClr>
                  </a:outerShdw>
                </a:effectLst>
              </a:rPr>
              <a:t>What’s at Stake for Maine in Closing the Wabanaki “Gap”?</a:t>
            </a:r>
          </a:p>
        </p:txBody>
      </p:sp>
      <p:pic>
        <p:nvPicPr>
          <p:cNvPr id="3" name="Picture 2" descr="Table&#10;&#10;Description automatically generated">
            <a:extLst>
              <a:ext uri="{FF2B5EF4-FFF2-40B4-BE49-F238E27FC236}">
                <a16:creationId xmlns:a16="http://schemas.microsoft.com/office/drawing/2014/main" id="{18C05B3F-52DA-57B7-01CD-9A0AB813FACC}"/>
              </a:ext>
            </a:extLst>
          </p:cNvPr>
          <p:cNvPicPr>
            <a:picLocks noChangeAspect="1"/>
          </p:cNvPicPr>
          <p:nvPr/>
        </p:nvPicPr>
        <p:blipFill>
          <a:blip r:embed="rId5"/>
          <a:stretch>
            <a:fillRect/>
          </a:stretch>
        </p:blipFill>
        <p:spPr>
          <a:xfrm>
            <a:off x="2540000" y="1996878"/>
            <a:ext cx="7112000" cy="3835400"/>
          </a:xfrm>
          <a:prstGeom prst="rect">
            <a:avLst/>
          </a:prstGeom>
        </p:spPr>
      </p:pic>
    </p:spTree>
    <p:extLst>
      <p:ext uri="{BB962C8B-B14F-4D97-AF65-F5344CB8AC3E}">
        <p14:creationId xmlns:p14="http://schemas.microsoft.com/office/powerpoint/2010/main" val="264448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5999899"/>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838200" y="200675"/>
            <a:ext cx="10515600" cy="1325563"/>
          </a:xfrm>
        </p:spPr>
        <p:txBody>
          <a:bodyPr>
            <a:normAutofit/>
          </a:bodyPr>
          <a:lstStyle/>
          <a:p>
            <a:r>
              <a:rPr lang="en-US" dirty="0">
                <a:solidFill>
                  <a:srgbClr val="000066"/>
                </a:solidFill>
                <a:effectLst>
                  <a:outerShdw blurRad="38100" dist="38100" dir="2700000" algn="tl">
                    <a:srgbClr val="000000">
                      <a:alpha val="43137"/>
                    </a:srgbClr>
                  </a:outerShdw>
                </a:effectLst>
              </a:rPr>
              <a:t>How Can Philanthropy Engage Effectively?</a:t>
            </a:r>
          </a:p>
        </p:txBody>
      </p:sp>
      <p:sp>
        <p:nvSpPr>
          <p:cNvPr id="4" name="Subtitle 2">
            <a:extLst>
              <a:ext uri="{FF2B5EF4-FFF2-40B4-BE49-F238E27FC236}">
                <a16:creationId xmlns:a16="http://schemas.microsoft.com/office/drawing/2014/main" id="{57999FEC-6A1C-C7E7-E3A1-C591E058311C}"/>
              </a:ext>
            </a:extLst>
          </p:cNvPr>
          <p:cNvSpPr txBox="1">
            <a:spLocks/>
          </p:cNvSpPr>
          <p:nvPr/>
        </p:nvSpPr>
        <p:spPr>
          <a:xfrm>
            <a:off x="1352210" y="1346174"/>
            <a:ext cx="9144000" cy="16557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buClr>
                <a:srgbClr val="800000"/>
              </a:buClr>
              <a:buFont typeface="Wingdings" panose="05000000000000000000" pitchFamily="2" charset="2"/>
              <a:buChar char="Ø"/>
            </a:pPr>
            <a:r>
              <a:rPr lang="en-US" dirty="0"/>
              <a:t>It’s all – or almost all – about strengthening tribal capacities of self-government</a:t>
            </a:r>
          </a:p>
          <a:p>
            <a:pPr>
              <a:lnSpc>
                <a:spcPct val="100000"/>
              </a:lnSpc>
              <a:buClr>
                <a:srgbClr val="800000"/>
              </a:buClr>
              <a:buFont typeface="Wingdings" panose="05000000000000000000" pitchFamily="2" charset="2"/>
              <a:buChar char="Ø"/>
            </a:pPr>
            <a:r>
              <a:rPr lang="en-US" dirty="0"/>
              <a:t>Challenges in supporting governments</a:t>
            </a:r>
          </a:p>
          <a:p>
            <a:pPr lvl="1">
              <a:lnSpc>
                <a:spcPct val="100000"/>
              </a:lnSpc>
              <a:buClr>
                <a:srgbClr val="000066"/>
              </a:buClr>
              <a:buFont typeface="Wingdings" panose="05000000000000000000" pitchFamily="2" charset="2"/>
              <a:buChar char="§"/>
            </a:pPr>
            <a:r>
              <a:rPr lang="en-US" sz="2000" dirty="0">
                <a:solidFill>
                  <a:srgbClr val="000066"/>
                </a:solidFill>
              </a:rPr>
              <a:t>Inexperienced philanthropies</a:t>
            </a:r>
          </a:p>
          <a:p>
            <a:pPr lvl="1">
              <a:lnSpc>
                <a:spcPct val="100000"/>
              </a:lnSpc>
              <a:buClr>
                <a:srgbClr val="000066"/>
              </a:buClr>
              <a:buFont typeface="Wingdings" panose="05000000000000000000" pitchFamily="2" charset="2"/>
              <a:buChar char="§"/>
            </a:pPr>
            <a:r>
              <a:rPr lang="en-US" sz="2000" dirty="0">
                <a:solidFill>
                  <a:srgbClr val="000066"/>
                </a:solidFill>
              </a:rPr>
              <a:t>Tribal political turnover</a:t>
            </a:r>
          </a:p>
          <a:p>
            <a:pPr lvl="1">
              <a:lnSpc>
                <a:spcPct val="100000"/>
              </a:lnSpc>
              <a:buClr>
                <a:srgbClr val="000066"/>
              </a:buClr>
              <a:buFont typeface="Wingdings" panose="05000000000000000000" pitchFamily="2" charset="2"/>
              <a:buChar char="§"/>
            </a:pPr>
            <a:r>
              <a:rPr lang="en-US" sz="2000" dirty="0">
                <a:solidFill>
                  <a:srgbClr val="000066"/>
                </a:solidFill>
              </a:rPr>
              <a:t>Perpetuating dependence</a:t>
            </a:r>
          </a:p>
          <a:p>
            <a:pPr>
              <a:lnSpc>
                <a:spcPct val="100000"/>
              </a:lnSpc>
              <a:buClr>
                <a:srgbClr val="800000"/>
              </a:buClr>
              <a:buFont typeface="Wingdings" panose="05000000000000000000" pitchFamily="2" charset="2"/>
              <a:buChar char="Ø"/>
            </a:pPr>
            <a:r>
              <a:rPr lang="en-US" dirty="0"/>
              <a:t>Strategies that work</a:t>
            </a:r>
          </a:p>
          <a:p>
            <a:pPr lvl="1">
              <a:lnSpc>
                <a:spcPct val="100000"/>
              </a:lnSpc>
              <a:buClr>
                <a:srgbClr val="000066"/>
              </a:buClr>
              <a:buFont typeface="Wingdings" panose="05000000000000000000" pitchFamily="2" charset="2"/>
              <a:buChar char="§"/>
            </a:pPr>
            <a:r>
              <a:rPr lang="en-US" sz="2000" dirty="0">
                <a:solidFill>
                  <a:srgbClr val="000066"/>
                </a:solidFill>
              </a:rPr>
              <a:t>Recognize individuals and organizations in their </a:t>
            </a:r>
            <a:r>
              <a:rPr lang="en-US" sz="2000" i="1" dirty="0">
                <a:solidFill>
                  <a:srgbClr val="000066"/>
                </a:solidFill>
              </a:rPr>
              <a:t>official </a:t>
            </a:r>
            <a:r>
              <a:rPr lang="en-US" sz="2000" dirty="0">
                <a:solidFill>
                  <a:srgbClr val="000066"/>
                </a:solidFill>
              </a:rPr>
              <a:t>capacities</a:t>
            </a:r>
          </a:p>
          <a:p>
            <a:pPr lvl="1">
              <a:lnSpc>
                <a:spcPct val="100000"/>
              </a:lnSpc>
              <a:buClr>
                <a:srgbClr val="000066"/>
              </a:buClr>
              <a:buFont typeface="Wingdings" panose="05000000000000000000" pitchFamily="2" charset="2"/>
              <a:buChar char="§"/>
            </a:pPr>
            <a:r>
              <a:rPr lang="en-US" sz="2000" dirty="0">
                <a:solidFill>
                  <a:srgbClr val="000066"/>
                </a:solidFill>
              </a:rPr>
              <a:t>Invest in institutions of “nation building”</a:t>
            </a:r>
          </a:p>
          <a:p>
            <a:pPr lvl="1">
              <a:lnSpc>
                <a:spcPct val="100000"/>
              </a:lnSpc>
              <a:buClr>
                <a:srgbClr val="000066"/>
              </a:buClr>
              <a:buFont typeface="Wingdings" panose="05000000000000000000" pitchFamily="2" charset="2"/>
              <a:buChar char="§"/>
            </a:pPr>
            <a:r>
              <a:rPr lang="en-US" sz="2000" dirty="0">
                <a:solidFill>
                  <a:srgbClr val="000066"/>
                </a:solidFill>
              </a:rPr>
              <a:t>Utilize issue-limited “block grants”</a:t>
            </a:r>
          </a:p>
          <a:p>
            <a:pPr lvl="1">
              <a:lnSpc>
                <a:spcPct val="100000"/>
              </a:lnSpc>
              <a:buClr>
                <a:srgbClr val="000066"/>
              </a:buClr>
              <a:buFont typeface="Wingdings" panose="05000000000000000000" pitchFamily="2" charset="2"/>
              <a:buChar char="§"/>
            </a:pPr>
            <a:r>
              <a:rPr lang="en-US" sz="2000" dirty="0">
                <a:solidFill>
                  <a:srgbClr val="000066"/>
                </a:solidFill>
              </a:rPr>
              <a:t>Implement </a:t>
            </a:r>
            <a:r>
              <a:rPr lang="en-US" sz="2000" i="1" dirty="0">
                <a:solidFill>
                  <a:srgbClr val="000066"/>
                </a:solidFill>
              </a:rPr>
              <a:t>performance</a:t>
            </a:r>
            <a:r>
              <a:rPr lang="en-US" sz="2000" dirty="0">
                <a:solidFill>
                  <a:srgbClr val="000066"/>
                </a:solidFill>
              </a:rPr>
              <a:t>, rather than </a:t>
            </a:r>
            <a:r>
              <a:rPr lang="en-US" sz="2000" i="1" dirty="0">
                <a:solidFill>
                  <a:srgbClr val="000066"/>
                </a:solidFill>
              </a:rPr>
              <a:t>process</a:t>
            </a:r>
            <a:r>
              <a:rPr lang="en-US" sz="2000" dirty="0">
                <a:solidFill>
                  <a:srgbClr val="000066"/>
                </a:solidFill>
              </a:rPr>
              <a:t>, monitoring and assessment</a:t>
            </a:r>
          </a:p>
          <a:p>
            <a:pPr>
              <a:lnSpc>
                <a:spcPct val="100000"/>
              </a:lnSpc>
              <a:buClr>
                <a:srgbClr val="800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8675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6070586"/>
            <a:ext cx="735963" cy="706376"/>
          </a:xfrm>
          <a:prstGeom prst="rect">
            <a:avLst/>
          </a:prstGeom>
          <a:noFill/>
          <a:ln>
            <a:noFill/>
          </a:ln>
        </p:spPr>
      </p:pic>
      <p:sp>
        <p:nvSpPr>
          <p:cNvPr id="7" name="Title 9">
            <a:extLst>
              <a:ext uri="{FF2B5EF4-FFF2-40B4-BE49-F238E27FC236}">
                <a16:creationId xmlns:a16="http://schemas.microsoft.com/office/drawing/2014/main" id="{700BB072-18B6-45CC-9749-8607D5162E18}"/>
              </a:ext>
            </a:extLst>
          </p:cNvPr>
          <p:cNvSpPr txBox="1">
            <a:spLocks/>
          </p:cNvSpPr>
          <p:nvPr/>
        </p:nvSpPr>
        <p:spPr>
          <a:xfrm>
            <a:off x="838200" y="48948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66"/>
                </a:solidFill>
                <a:effectLst>
                  <a:outerShdw blurRad="38100" dist="38100" dir="2700000" algn="tl">
                    <a:srgbClr val="000000">
                      <a:alpha val="43137"/>
                    </a:srgbClr>
                  </a:outerShdw>
                </a:effectLst>
              </a:rPr>
              <a:t>Some Background on the Impacts of Federal Self-Determination Policy</a:t>
            </a:r>
          </a:p>
        </p:txBody>
      </p:sp>
      <p:sp>
        <p:nvSpPr>
          <p:cNvPr id="8" name="Text Placeholder 10">
            <a:extLst>
              <a:ext uri="{FF2B5EF4-FFF2-40B4-BE49-F238E27FC236}">
                <a16:creationId xmlns:a16="http://schemas.microsoft.com/office/drawing/2014/main" id="{6655B857-4834-4218-9C6E-545580689F35}"/>
              </a:ext>
            </a:extLst>
          </p:cNvPr>
          <p:cNvSpPr>
            <a:spLocks noGrp="1"/>
          </p:cNvSpPr>
          <p:nvPr>
            <p:ph type="body" idx="1"/>
          </p:nvPr>
        </p:nvSpPr>
        <p:spPr>
          <a:xfrm>
            <a:off x="1105814" y="1945450"/>
            <a:ext cx="9980371" cy="3097501"/>
          </a:xfrm>
        </p:spPr>
        <p:txBody>
          <a:bodyPr>
            <a:noAutofit/>
          </a:bodyPr>
          <a:lstStyle/>
          <a:p>
            <a:pPr>
              <a:lnSpc>
                <a:spcPct val="100000"/>
              </a:lnSpc>
              <a:buClr>
                <a:srgbClr val="800000"/>
              </a:buClr>
              <a:buFont typeface="Wingdings" panose="05000000000000000000" pitchFamily="2" charset="2"/>
              <a:buChar char="Ø"/>
            </a:pPr>
            <a:r>
              <a:rPr lang="en-US" dirty="0"/>
              <a:t>Outside of Maine, there’s a thirty-year economic boom going on in Indian Country</a:t>
            </a:r>
          </a:p>
          <a:p>
            <a:pPr>
              <a:lnSpc>
                <a:spcPct val="100000"/>
              </a:lnSpc>
              <a:buClr>
                <a:srgbClr val="800000"/>
              </a:buClr>
              <a:buFont typeface="Wingdings" panose="05000000000000000000" pitchFamily="2" charset="2"/>
              <a:buChar char="Ø"/>
            </a:pPr>
            <a:r>
              <a:rPr lang="en-US" dirty="0"/>
              <a:t>Outside of Maine since 1989, Indian incomes on reservations have grown 3½ times faster than in the US as a whole</a:t>
            </a:r>
          </a:p>
          <a:p>
            <a:pPr>
              <a:lnSpc>
                <a:spcPct val="100000"/>
              </a:lnSpc>
              <a:buClr>
                <a:srgbClr val="800000"/>
              </a:buClr>
              <a:buFont typeface="Wingdings" panose="05000000000000000000" pitchFamily="2" charset="2"/>
              <a:buChar char="Ø"/>
            </a:pPr>
            <a:r>
              <a:rPr lang="en-US" dirty="0"/>
              <a:t>Outside of Maine, reservation poverty has been cut almost in half</a:t>
            </a:r>
          </a:p>
          <a:p>
            <a:pPr>
              <a:lnSpc>
                <a:spcPct val="100000"/>
              </a:lnSpc>
              <a:buClr>
                <a:srgbClr val="800000"/>
              </a:buClr>
              <a:buFont typeface="Wingdings" panose="05000000000000000000" pitchFamily="2" charset="2"/>
              <a:buChar char="Ø"/>
            </a:pPr>
            <a:r>
              <a:rPr lang="en-US" dirty="0"/>
              <a:t>Outside of Maine, more and more tribes are becoming the economic and municipal service engines of their regions</a:t>
            </a:r>
          </a:p>
        </p:txBody>
      </p:sp>
    </p:spTree>
    <p:extLst>
      <p:ext uri="{BB962C8B-B14F-4D97-AF65-F5344CB8AC3E}">
        <p14:creationId xmlns:p14="http://schemas.microsoft.com/office/powerpoint/2010/main" val="1454082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9"/>
          <p:cNvSpPr/>
          <p:nvPr/>
        </p:nvSpPr>
        <p:spPr>
          <a:xfrm>
            <a:off x="0" y="-427"/>
            <a:ext cx="12192001" cy="6858000"/>
          </a:xfrm>
          <a:prstGeom prst="rect">
            <a:avLst/>
          </a:prstGeom>
          <a:gradFill>
            <a:gsLst>
              <a:gs pos="0">
                <a:srgbClr val="000000"/>
              </a:gs>
              <a:gs pos="100000">
                <a:srgbClr val="2F5496"/>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9"/>
          <p:cNvSpPr/>
          <p:nvPr/>
        </p:nvSpPr>
        <p:spPr>
          <a:xfrm rot="10800000" flipH="1">
            <a:off x="455521" y="-1720"/>
            <a:ext cx="11750040" cy="6840685"/>
          </a:xfrm>
          <a:prstGeom prst="rect">
            <a:avLst/>
          </a:prstGeom>
          <a:gradFill>
            <a:gsLst>
              <a:gs pos="0">
                <a:srgbClr val="1F3864">
                  <a:alpha val="60392"/>
                </a:srgbClr>
              </a:gs>
              <a:gs pos="21000">
                <a:srgbClr val="1F3864">
                  <a:alpha val="60392"/>
                </a:srgbClr>
              </a:gs>
              <a:gs pos="100000">
                <a:srgbClr val="4472C4">
                  <a:alpha val="0"/>
                </a:srgbClr>
              </a:gs>
            </a:gsLst>
            <a:lin ang="21593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
          <p:cNvSpPr/>
          <p:nvPr/>
        </p:nvSpPr>
        <p:spPr>
          <a:xfrm>
            <a:off x="8606054" y="-1291"/>
            <a:ext cx="3608179" cy="6858864"/>
          </a:xfrm>
          <a:prstGeom prst="rect">
            <a:avLst/>
          </a:prstGeom>
          <a:gradFill>
            <a:gsLst>
              <a:gs pos="0">
                <a:srgbClr val="2F5496">
                  <a:alpha val="0"/>
                </a:srgbClr>
              </a:gs>
              <a:gs pos="99000">
                <a:srgbClr val="000000">
                  <a:alpha val="40392"/>
                </a:srgbClr>
              </a:gs>
              <a:gs pos="100000">
                <a:srgbClr val="000000">
                  <a:alpha val="40392"/>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9"/>
          <p:cNvSpPr/>
          <p:nvPr/>
        </p:nvSpPr>
        <p:spPr>
          <a:xfrm rot="-6325827">
            <a:off x="6059728" y="779270"/>
            <a:ext cx="4967533" cy="4988390"/>
          </a:xfrm>
          <a:prstGeom prst="ellipse">
            <a:avLst/>
          </a:prstGeom>
          <a:gradFill>
            <a:gsLst>
              <a:gs pos="0">
                <a:srgbClr val="4472C4">
                  <a:alpha val="23529"/>
                </a:srgbClr>
              </a:gs>
              <a:gs pos="79000">
                <a:srgbClr val="8DA9DB">
                  <a:alpha val="0"/>
                </a:srgbClr>
              </a:gs>
              <a:gs pos="100000">
                <a:srgbClr val="8DA9DB">
                  <a:alpha val="0"/>
                </a:srgbClr>
              </a:gs>
            </a:gsLst>
            <a:lin ang="14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9"/>
          <p:cNvSpPr/>
          <p:nvPr/>
        </p:nvSpPr>
        <p:spPr>
          <a:xfrm rot="10800000" flipH="1">
            <a:off x="6314" y="4480038"/>
            <a:ext cx="12179371" cy="2377962"/>
          </a:xfrm>
          <a:prstGeom prst="rect">
            <a:avLst/>
          </a:prstGeom>
          <a:gradFill>
            <a:gsLst>
              <a:gs pos="0">
                <a:srgbClr val="2F5496">
                  <a:alpha val="49411"/>
                </a:srgbClr>
              </a:gs>
              <a:gs pos="99000">
                <a:srgbClr val="000000">
                  <a:alpha val="33333"/>
                </a:srgbClr>
              </a:gs>
              <a:gs pos="100000">
                <a:srgbClr val="000000">
                  <a:alpha val="33333"/>
                </a:srgbClr>
              </a:gs>
            </a:gsLst>
            <a:lin ang="17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
          <p:cNvSpPr/>
          <p:nvPr/>
        </p:nvSpPr>
        <p:spPr>
          <a:xfrm rot="-5400000" flipH="1">
            <a:off x="6967085" y="1632660"/>
            <a:ext cx="6857572" cy="3592258"/>
          </a:xfrm>
          <a:prstGeom prst="rect">
            <a:avLst/>
          </a:prstGeom>
          <a:gradFill>
            <a:gsLst>
              <a:gs pos="0">
                <a:srgbClr val="2F5496">
                  <a:alpha val="49411"/>
                </a:srgbClr>
              </a:gs>
              <a:gs pos="99000">
                <a:srgbClr val="000000">
                  <a:alpha val="0"/>
                </a:srgbClr>
              </a:gs>
              <a:gs pos="100000">
                <a:srgbClr val="000000">
                  <a:alpha val="0"/>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9"/>
          <p:cNvSpPr/>
          <p:nvPr/>
        </p:nvSpPr>
        <p:spPr>
          <a:xfrm>
            <a:off x="8672" y="554270"/>
            <a:ext cx="12205561" cy="5702679"/>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9"/>
          <p:cNvSpPr txBox="1"/>
          <p:nvPr/>
        </p:nvSpPr>
        <p:spPr>
          <a:xfrm>
            <a:off x="506054" y="87401"/>
            <a:ext cx="11179888" cy="46066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1400"/>
              <a:buFont typeface="Arial"/>
              <a:buNone/>
            </a:pPr>
            <a:r>
              <a:rPr lang="en-US" sz="1800" b="1" i="0" u="none" strike="noStrike" cap="none" dirty="0">
                <a:solidFill>
                  <a:srgbClr val="FFFFFF"/>
                </a:solidFill>
                <a:latin typeface="Calibri"/>
                <a:ea typeface="Calibri"/>
                <a:cs typeface="Calibri"/>
                <a:sym typeface="Calibri"/>
              </a:rPr>
              <a:t>The Harvard Project on American Indian Economic Development</a:t>
            </a:r>
            <a:endParaRPr sz="1800" b="1" i="0" u="none" strike="noStrike" cap="none" dirty="0">
              <a:solidFill>
                <a:srgbClr val="000000"/>
              </a:solidFill>
              <a:latin typeface="Arial"/>
              <a:ea typeface="Arial"/>
              <a:cs typeface="Arial"/>
              <a:sym typeface="Arial"/>
            </a:endParaRPr>
          </a:p>
        </p:txBody>
      </p:sp>
      <p:sp>
        <p:nvSpPr>
          <p:cNvPr id="138" name="Google Shape;138;p9"/>
          <p:cNvSpPr txBox="1">
            <a:spLocks noGrp="1"/>
          </p:cNvSpPr>
          <p:nvPr>
            <p:ph type="body" idx="1"/>
          </p:nvPr>
        </p:nvSpPr>
        <p:spPr>
          <a:xfrm>
            <a:off x="1636407" y="1402157"/>
            <a:ext cx="9675803" cy="4743174"/>
          </a:xfrm>
          <a:prstGeom prst="rect">
            <a:avLst/>
          </a:prstGeom>
          <a:noFill/>
          <a:ln>
            <a:noFill/>
          </a:ln>
        </p:spPr>
        <p:txBody>
          <a:bodyPr spcFirstLastPara="1" wrap="square" lIns="91425" tIns="45700" rIns="91425" bIns="45700" anchor="t" anchorCtr="0">
            <a:normAutofit lnSpcReduction="10000"/>
          </a:bodyPr>
          <a:lstStyle/>
          <a:p>
            <a:pPr marL="1143000" lvl="0" indent="0" algn="l" defTabSz="944563" rtl="0">
              <a:lnSpc>
                <a:spcPct val="90000"/>
              </a:lnSpc>
              <a:spcBef>
                <a:spcPts val="1000"/>
              </a:spcBef>
              <a:spcAft>
                <a:spcPts val="0"/>
              </a:spcAft>
              <a:buClr>
                <a:schemeClr val="dk1"/>
              </a:buClr>
              <a:buSzPts val="4000"/>
              <a:buNone/>
            </a:pPr>
            <a:endParaRPr lang="en-US" sz="3200" dirty="0"/>
          </a:p>
          <a:p>
            <a:pPr marL="685800" lvl="0" indent="0" algn="l" defTabSz="944563" rtl="0">
              <a:lnSpc>
                <a:spcPct val="90000"/>
              </a:lnSpc>
              <a:spcBef>
                <a:spcPts val="1000"/>
              </a:spcBef>
              <a:spcAft>
                <a:spcPts val="0"/>
              </a:spcAft>
              <a:buClr>
                <a:schemeClr val="dk1"/>
              </a:buClr>
              <a:buSzPts val="4000"/>
              <a:buNone/>
            </a:pPr>
            <a:r>
              <a:rPr lang="en-US" sz="4400" b="1" dirty="0"/>
              <a:t>Thank You</a:t>
            </a:r>
            <a:endParaRPr dirty="0"/>
          </a:p>
          <a:p>
            <a:pPr marL="0" lvl="0" indent="0" algn="ctr"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800"/>
              <a:buNone/>
            </a:pPr>
            <a:r>
              <a:rPr lang="en-US" b="1" dirty="0"/>
              <a:t>     For more information, </a:t>
            </a:r>
          </a:p>
          <a:p>
            <a:pPr marL="396875" lvl="0" indent="0" algn="l" rtl="0">
              <a:lnSpc>
                <a:spcPct val="90000"/>
              </a:lnSpc>
              <a:spcBef>
                <a:spcPts val="1000"/>
              </a:spcBef>
              <a:spcAft>
                <a:spcPts val="0"/>
              </a:spcAft>
              <a:buClr>
                <a:schemeClr val="dk1"/>
              </a:buClr>
              <a:buSzPts val="2800"/>
              <a:buNone/>
            </a:pPr>
            <a:r>
              <a:rPr lang="en-US" b="1" dirty="0"/>
              <a:t>visit </a:t>
            </a:r>
            <a:r>
              <a:rPr lang="en-US" b="1" dirty="0">
                <a:hlinkClick r:id="rId3"/>
              </a:rPr>
              <a:t>www.hpaied.org</a:t>
            </a:r>
            <a:r>
              <a:rPr lang="en-US" b="1" dirty="0"/>
              <a:t> </a:t>
            </a:r>
            <a:endParaRPr lang="en-US" dirty="0"/>
          </a:p>
          <a:p>
            <a:pPr marL="0" lvl="0" indent="0" algn="l" rtl="0">
              <a:lnSpc>
                <a:spcPct val="90000"/>
              </a:lnSpc>
              <a:spcBef>
                <a:spcPts val="1000"/>
              </a:spcBef>
              <a:spcAft>
                <a:spcPts val="0"/>
              </a:spcAft>
              <a:buClr>
                <a:schemeClr val="dk1"/>
              </a:buClr>
              <a:buSzPts val="800"/>
              <a:buNone/>
            </a:pPr>
            <a:endParaRPr lang="en-US" sz="800" dirty="0"/>
          </a:p>
          <a:p>
            <a:pPr marL="0" lvl="0" indent="0" algn="l" rtl="0">
              <a:lnSpc>
                <a:spcPct val="90000"/>
              </a:lnSpc>
              <a:spcBef>
                <a:spcPts val="1000"/>
              </a:spcBef>
              <a:spcAft>
                <a:spcPts val="0"/>
              </a:spcAft>
              <a:buClr>
                <a:schemeClr val="dk1"/>
              </a:buClr>
              <a:buSzPts val="800"/>
              <a:buNone/>
            </a:pPr>
            <a:endParaRPr lang="en-US" sz="800" dirty="0"/>
          </a:p>
          <a:p>
            <a:pPr marL="0" lvl="0" indent="0" algn="l" rtl="0">
              <a:lnSpc>
                <a:spcPct val="90000"/>
              </a:lnSpc>
              <a:spcBef>
                <a:spcPts val="1000"/>
              </a:spcBef>
              <a:spcAft>
                <a:spcPts val="0"/>
              </a:spcAft>
              <a:buClr>
                <a:schemeClr val="dk1"/>
              </a:buClr>
              <a:buSzPts val="800"/>
              <a:buNone/>
            </a:pPr>
            <a:endParaRPr lang="en-US" sz="800" dirty="0"/>
          </a:p>
          <a:p>
            <a:pPr marL="0" lvl="0" indent="0" algn="l" rtl="0">
              <a:lnSpc>
                <a:spcPct val="90000"/>
              </a:lnSpc>
              <a:spcBef>
                <a:spcPts val="1000"/>
              </a:spcBef>
              <a:spcAft>
                <a:spcPts val="0"/>
              </a:spcAft>
              <a:buClr>
                <a:schemeClr val="dk1"/>
              </a:buClr>
              <a:buSzPts val="800"/>
              <a:buNone/>
            </a:pPr>
            <a:endParaRPr lang="en-US" sz="800" dirty="0"/>
          </a:p>
          <a:p>
            <a:pPr marL="0" lvl="0" indent="0" algn="l" rtl="0">
              <a:lnSpc>
                <a:spcPct val="90000"/>
              </a:lnSpc>
              <a:spcBef>
                <a:spcPts val="1000"/>
              </a:spcBef>
              <a:spcAft>
                <a:spcPts val="0"/>
              </a:spcAft>
              <a:buClr>
                <a:schemeClr val="dk1"/>
              </a:buClr>
              <a:buSzPts val="800"/>
              <a:buNone/>
            </a:pPr>
            <a:endParaRPr lang="en-US" sz="800" dirty="0"/>
          </a:p>
          <a:p>
            <a:pPr marL="0" lvl="0" indent="0" algn="l" rtl="0">
              <a:lnSpc>
                <a:spcPct val="90000"/>
              </a:lnSpc>
              <a:spcBef>
                <a:spcPts val="1000"/>
              </a:spcBef>
              <a:spcAft>
                <a:spcPts val="0"/>
              </a:spcAft>
              <a:buClr>
                <a:schemeClr val="dk1"/>
              </a:buClr>
              <a:buSzPts val="800"/>
              <a:buNone/>
            </a:pPr>
            <a:endParaRPr lang="en-US" sz="800" dirty="0"/>
          </a:p>
          <a:p>
            <a:pPr marL="0" lvl="0" indent="0" algn="l" rtl="0">
              <a:lnSpc>
                <a:spcPct val="90000"/>
              </a:lnSpc>
              <a:spcBef>
                <a:spcPts val="1000"/>
              </a:spcBef>
              <a:spcAft>
                <a:spcPts val="0"/>
              </a:spcAft>
              <a:buClr>
                <a:schemeClr val="dk1"/>
              </a:buClr>
              <a:buSzPts val="800"/>
              <a:buNone/>
            </a:pPr>
            <a:endParaRPr lang="en-US" sz="800" dirty="0"/>
          </a:p>
          <a:p>
            <a:pPr marL="0" lvl="0" indent="0" algn="l" rtl="0">
              <a:lnSpc>
                <a:spcPct val="90000"/>
              </a:lnSpc>
              <a:spcBef>
                <a:spcPts val="1000"/>
              </a:spcBef>
              <a:spcAft>
                <a:spcPts val="0"/>
              </a:spcAft>
              <a:buClr>
                <a:schemeClr val="dk1"/>
              </a:buClr>
              <a:buSzPts val="800"/>
              <a:buNone/>
            </a:pPr>
            <a:r>
              <a:rPr lang="en-US"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Kalt, JP, AB Medford, JB Taylor (2022</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Economic and Social Impacts of Restrictions on the Applicability of Federal Indian Policies to the Wabanaki Nations in Maine.</a:t>
            </a:r>
            <a:r>
              <a:rPr lang="en-US"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a:t> </a:t>
            </a:r>
            <a:endParaRPr sz="1000" dirty="0"/>
          </a:p>
        </p:txBody>
      </p:sp>
      <p:pic>
        <p:nvPicPr>
          <p:cNvPr id="136" name="Google Shape;136;p9" descr="Shape&#10;&#10;Description automatically generated">
            <a:hlinkClick r:id="rId5"/>
          </p:cNvPr>
          <p:cNvPicPr preferRelativeResize="0"/>
          <p:nvPr/>
        </p:nvPicPr>
        <p:blipFill rotWithShape="1">
          <a:blip r:embed="rId6">
            <a:alphaModFix/>
          </a:blip>
          <a:srcRect/>
          <a:stretch/>
        </p:blipFill>
        <p:spPr>
          <a:xfrm>
            <a:off x="7805560" y="1958472"/>
            <a:ext cx="2337767" cy="22437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6077900"/>
            <a:ext cx="735963" cy="706376"/>
          </a:xfrm>
          <a:prstGeom prst="rect">
            <a:avLst/>
          </a:prstGeom>
          <a:noFill/>
          <a:ln>
            <a:noFill/>
          </a:ln>
        </p:spPr>
      </p:pic>
      <p:sp>
        <p:nvSpPr>
          <p:cNvPr id="7" name="Title 9">
            <a:extLst>
              <a:ext uri="{FF2B5EF4-FFF2-40B4-BE49-F238E27FC236}">
                <a16:creationId xmlns:a16="http://schemas.microsoft.com/office/drawing/2014/main" id="{700BB072-18B6-45CC-9749-8607D5162E18}"/>
              </a:ext>
            </a:extLst>
          </p:cNvPr>
          <p:cNvSpPr txBox="1">
            <a:spLocks/>
          </p:cNvSpPr>
          <p:nvPr/>
        </p:nvSpPr>
        <p:spPr>
          <a:xfrm>
            <a:off x="838200" y="2992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66"/>
                </a:solidFill>
                <a:effectLst>
                  <a:outerShdw blurRad="38100" dist="38100" dir="2700000" algn="tl">
                    <a:srgbClr val="000000">
                      <a:alpha val="43137"/>
                    </a:srgbClr>
                  </a:outerShdw>
                </a:effectLst>
              </a:rPr>
              <a:t>The Economic Boom in Indian Country</a:t>
            </a:r>
          </a:p>
        </p:txBody>
      </p:sp>
      <p:pic>
        <p:nvPicPr>
          <p:cNvPr id="5" name="Picture 4" descr="Chart, line chart&#10;&#10;Description automatically generated">
            <a:extLst>
              <a:ext uri="{FF2B5EF4-FFF2-40B4-BE49-F238E27FC236}">
                <a16:creationId xmlns:a16="http://schemas.microsoft.com/office/drawing/2014/main" id="{B61DD7E9-8F2C-4CB0-BB89-C607B52ACC13}"/>
              </a:ext>
            </a:extLst>
          </p:cNvPr>
          <p:cNvPicPr>
            <a:picLocks noChangeAspect="1"/>
          </p:cNvPicPr>
          <p:nvPr/>
        </p:nvPicPr>
        <p:blipFill>
          <a:blip r:embed="rId5"/>
          <a:stretch>
            <a:fillRect/>
          </a:stretch>
        </p:blipFill>
        <p:spPr>
          <a:xfrm>
            <a:off x="2238375" y="2181679"/>
            <a:ext cx="7715250" cy="3752850"/>
          </a:xfrm>
          <a:prstGeom prst="rect">
            <a:avLst/>
          </a:prstGeom>
        </p:spPr>
      </p:pic>
      <p:sp>
        <p:nvSpPr>
          <p:cNvPr id="6" name="TextBox 5">
            <a:extLst>
              <a:ext uri="{FF2B5EF4-FFF2-40B4-BE49-F238E27FC236}">
                <a16:creationId xmlns:a16="http://schemas.microsoft.com/office/drawing/2014/main" id="{0D1159AA-EE75-4F88-BB6F-2EB84A2CD934}"/>
              </a:ext>
            </a:extLst>
          </p:cNvPr>
          <p:cNvSpPr txBox="1"/>
          <p:nvPr/>
        </p:nvSpPr>
        <p:spPr>
          <a:xfrm>
            <a:off x="3394252" y="1653525"/>
            <a:ext cx="6093562"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Growth in Real (inflation-adjusted) Per Capita Income:  </a:t>
            </a:r>
          </a:p>
          <a:p>
            <a:pPr algn="ctr"/>
            <a:r>
              <a:rPr lang="en-US" sz="2000" b="1" dirty="0">
                <a:latin typeface="Calibri" panose="020F0502020204030204" pitchFamily="34" charset="0"/>
                <a:cs typeface="Calibri" panose="020F0502020204030204" pitchFamily="34" charset="0"/>
              </a:rPr>
              <a:t>Indian Country v. the U.S. as a Whole (1989=100)</a:t>
            </a:r>
          </a:p>
        </p:txBody>
      </p:sp>
      <p:cxnSp>
        <p:nvCxnSpPr>
          <p:cNvPr id="13" name="Straight Connector 12">
            <a:extLst>
              <a:ext uri="{FF2B5EF4-FFF2-40B4-BE49-F238E27FC236}">
                <a16:creationId xmlns:a16="http://schemas.microsoft.com/office/drawing/2014/main" id="{B79072C1-3D79-BC0B-36C5-AF56AFC84642}"/>
              </a:ext>
            </a:extLst>
          </p:cNvPr>
          <p:cNvCxnSpPr/>
          <p:nvPr/>
        </p:nvCxnSpPr>
        <p:spPr>
          <a:xfrm>
            <a:off x="3940532" y="4454958"/>
            <a:ext cx="338861" cy="0"/>
          </a:xfrm>
          <a:prstGeom prst="line">
            <a:avLst/>
          </a:prstGeom>
          <a:ln w="1714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116092-7731-E107-B3B3-7F5D9D8D4BA4}"/>
              </a:ext>
            </a:extLst>
          </p:cNvPr>
          <p:cNvCxnSpPr/>
          <p:nvPr/>
        </p:nvCxnSpPr>
        <p:spPr>
          <a:xfrm>
            <a:off x="5503586" y="3524711"/>
            <a:ext cx="338861" cy="0"/>
          </a:xfrm>
          <a:prstGeom prst="line">
            <a:avLst/>
          </a:prstGeom>
          <a:ln w="1714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D1D56B-B2BA-8892-1AB7-414996F9687E}"/>
              </a:ext>
            </a:extLst>
          </p:cNvPr>
          <p:cNvCxnSpPr>
            <a:cxnSpLocks/>
          </p:cNvCxnSpPr>
          <p:nvPr/>
        </p:nvCxnSpPr>
        <p:spPr>
          <a:xfrm>
            <a:off x="8204074" y="2588364"/>
            <a:ext cx="1749551" cy="0"/>
          </a:xfrm>
          <a:prstGeom prst="line">
            <a:avLst/>
          </a:prstGeom>
          <a:ln w="152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24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68E7F391-85B2-441E-9393-E75FC208A71E}"/>
              </a:ext>
            </a:extLst>
          </p:cNvPr>
          <p:cNvPicPr>
            <a:picLocks noChangeAspect="1"/>
          </p:cNvPicPr>
          <p:nvPr/>
        </p:nvPicPr>
        <p:blipFill>
          <a:blip r:embed="rId3"/>
          <a:stretch>
            <a:fillRect/>
          </a:stretch>
        </p:blipFill>
        <p:spPr>
          <a:xfrm>
            <a:off x="505141" y="2190750"/>
            <a:ext cx="11191932" cy="3596608"/>
          </a:xfrm>
          <a:prstGeom prst="rect">
            <a:avLst/>
          </a:prstGeom>
        </p:spPr>
      </p:pic>
      <p:pic>
        <p:nvPicPr>
          <p:cNvPr id="122" name="Google Shape;122;p4" descr="Shape&#10;&#10;Description automatically generated">
            <a:hlinkClick r:id="rId4"/>
          </p:cNvPr>
          <p:cNvPicPr preferRelativeResize="0"/>
          <p:nvPr/>
        </p:nvPicPr>
        <p:blipFill rotWithShape="1">
          <a:blip r:embed="rId5">
            <a:alphaModFix/>
          </a:blip>
          <a:srcRect/>
          <a:stretch/>
        </p:blipFill>
        <p:spPr>
          <a:xfrm>
            <a:off x="11353800" y="6077900"/>
            <a:ext cx="735963" cy="706376"/>
          </a:xfrm>
          <a:prstGeom prst="rect">
            <a:avLst/>
          </a:prstGeom>
          <a:noFill/>
          <a:ln>
            <a:noFill/>
          </a:ln>
        </p:spPr>
      </p:pic>
      <p:sp>
        <p:nvSpPr>
          <p:cNvPr id="7" name="Title 9">
            <a:extLst>
              <a:ext uri="{FF2B5EF4-FFF2-40B4-BE49-F238E27FC236}">
                <a16:creationId xmlns:a16="http://schemas.microsoft.com/office/drawing/2014/main" id="{700BB072-18B6-45CC-9749-8607D5162E18}"/>
              </a:ext>
            </a:extLst>
          </p:cNvPr>
          <p:cNvSpPr txBox="1">
            <a:spLocks/>
          </p:cNvSpPr>
          <p:nvPr/>
        </p:nvSpPr>
        <p:spPr>
          <a:xfrm>
            <a:off x="838200" y="2992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solidFill>
                  <a:srgbClr val="000066"/>
                </a:solidFill>
                <a:effectLst>
                  <a:outerShdw blurRad="38100" dist="38100" dir="2700000" algn="tl">
                    <a:srgbClr val="000000">
                      <a:alpha val="43137"/>
                    </a:srgbClr>
                  </a:outerShdw>
                </a:effectLst>
              </a:rPr>
              <a:t>The Economic Boom in Indian Country:  Poverty</a:t>
            </a:r>
          </a:p>
        </p:txBody>
      </p:sp>
      <p:sp>
        <p:nvSpPr>
          <p:cNvPr id="6" name="TextBox 5">
            <a:extLst>
              <a:ext uri="{FF2B5EF4-FFF2-40B4-BE49-F238E27FC236}">
                <a16:creationId xmlns:a16="http://schemas.microsoft.com/office/drawing/2014/main" id="{0D1159AA-EE75-4F88-BB6F-2EB84A2CD934}"/>
              </a:ext>
            </a:extLst>
          </p:cNvPr>
          <p:cNvSpPr txBox="1"/>
          <p:nvPr/>
        </p:nvSpPr>
        <p:spPr>
          <a:xfrm>
            <a:off x="3226003" y="1536479"/>
            <a:ext cx="6093562"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Families with Children Living in Poverty</a:t>
            </a:r>
          </a:p>
          <a:p>
            <a:pPr algn="ctr"/>
            <a:r>
              <a:rPr lang="en-US" sz="2000" b="1" dirty="0">
                <a:latin typeface="Calibri" panose="020F0502020204030204" pitchFamily="34" charset="0"/>
                <a:cs typeface="Calibri" panose="020F0502020204030204" pitchFamily="34" charset="0"/>
              </a:rPr>
              <a:t>Indian Country v. the U.S. as a Whole</a:t>
            </a:r>
          </a:p>
        </p:txBody>
      </p:sp>
      <p:sp>
        <p:nvSpPr>
          <p:cNvPr id="4" name="Rectangle 3">
            <a:extLst>
              <a:ext uri="{FF2B5EF4-FFF2-40B4-BE49-F238E27FC236}">
                <a16:creationId xmlns:a16="http://schemas.microsoft.com/office/drawing/2014/main" id="{EF358370-D1F3-4B1B-B137-C59CC13418DB}"/>
              </a:ext>
            </a:extLst>
          </p:cNvPr>
          <p:cNvSpPr/>
          <p:nvPr/>
        </p:nvSpPr>
        <p:spPr>
          <a:xfrm>
            <a:off x="1298447" y="4557370"/>
            <a:ext cx="10299801" cy="548640"/>
          </a:xfrm>
          <a:prstGeom prst="rect">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26C327-3C95-4CB7-A667-4224B89E2EC0}"/>
              </a:ext>
            </a:extLst>
          </p:cNvPr>
          <p:cNvSpPr txBox="1"/>
          <p:nvPr/>
        </p:nvSpPr>
        <p:spPr>
          <a:xfrm rot="930375">
            <a:off x="10603838" y="1157501"/>
            <a:ext cx="994410" cy="1077218"/>
          </a:xfrm>
          <a:prstGeom prst="rect">
            <a:avLst/>
          </a:prstGeom>
          <a:noFill/>
          <a:ln w="28575">
            <a:solidFill>
              <a:srgbClr val="800000"/>
            </a:solidFill>
          </a:ln>
        </p:spPr>
        <p:txBody>
          <a:bodyPr wrap="square" rtlCol="0">
            <a:spAutoFit/>
          </a:bodyPr>
          <a:lstStyle/>
          <a:p>
            <a:pPr algn="ctr"/>
            <a:r>
              <a:rPr lang="en-US" sz="1600" b="1" dirty="0">
                <a:solidFill>
                  <a:srgbClr val="800000"/>
                </a:solidFill>
              </a:rPr>
              <a:t>And 2020 is at 23.4%</a:t>
            </a:r>
          </a:p>
        </p:txBody>
      </p:sp>
      <p:sp>
        <p:nvSpPr>
          <p:cNvPr id="5" name="Arc 4">
            <a:extLst>
              <a:ext uri="{FF2B5EF4-FFF2-40B4-BE49-F238E27FC236}">
                <a16:creationId xmlns:a16="http://schemas.microsoft.com/office/drawing/2014/main" id="{9DEDE100-6A69-483E-B15E-7E572DCDA246}"/>
              </a:ext>
            </a:extLst>
          </p:cNvPr>
          <p:cNvSpPr/>
          <p:nvPr/>
        </p:nvSpPr>
        <p:spPr>
          <a:xfrm rot="587108">
            <a:off x="10869851" y="1879575"/>
            <a:ext cx="851034" cy="3233104"/>
          </a:xfrm>
          <a:prstGeom prst="arc">
            <a:avLst>
              <a:gd name="adj1" fmla="val 16200000"/>
              <a:gd name="adj2" fmla="val 4584977"/>
            </a:avLst>
          </a:prstGeom>
          <a:ln w="19050">
            <a:solidFill>
              <a:srgbClr val="8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759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CFBD17-4375-4349-800F-A413C4299434}"/>
              </a:ext>
            </a:extLst>
          </p:cNvPr>
          <p:cNvSpPr>
            <a:spLocks noGrp="1"/>
          </p:cNvSpPr>
          <p:nvPr>
            <p:ph type="subTitle" idx="1"/>
          </p:nvPr>
        </p:nvSpPr>
        <p:spPr>
          <a:xfrm>
            <a:off x="1377696" y="2190204"/>
            <a:ext cx="9144000" cy="1655762"/>
          </a:xfrm>
        </p:spPr>
        <p:txBody>
          <a:bodyPr>
            <a:normAutofit/>
          </a:bodyPr>
          <a:lstStyle/>
          <a:p>
            <a:pPr algn="l">
              <a:lnSpc>
                <a:spcPct val="100000"/>
              </a:lnSpc>
              <a:buClr>
                <a:srgbClr val="800000"/>
              </a:buClr>
              <a:buFont typeface="Wingdings" panose="05000000000000000000" pitchFamily="2" charset="2"/>
              <a:buChar char="Ø"/>
            </a:pPr>
            <a:r>
              <a:rPr lang="en-US" sz="3600" dirty="0"/>
              <a:t>It’s not all about gaming</a:t>
            </a:r>
          </a:p>
        </p:txBody>
      </p:sp>
      <p:sp>
        <p:nvSpPr>
          <p:cNvPr id="6" name="Title 9">
            <a:extLst>
              <a:ext uri="{FF2B5EF4-FFF2-40B4-BE49-F238E27FC236}">
                <a16:creationId xmlns:a16="http://schemas.microsoft.com/office/drawing/2014/main" id="{AA56A4BD-3E95-46C0-895A-C7862E3D36B8}"/>
              </a:ext>
            </a:extLst>
          </p:cNvPr>
          <p:cNvSpPr txBox="1">
            <a:spLocks/>
          </p:cNvSpPr>
          <p:nvPr/>
        </p:nvSpPr>
        <p:spPr>
          <a:xfrm>
            <a:off x="838200" y="606529"/>
            <a:ext cx="10515600" cy="132556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4400" dirty="0">
                <a:solidFill>
                  <a:srgbClr val="000066"/>
                </a:solidFill>
                <a:effectLst>
                  <a:outerShdw blurRad="38100" dist="38100" dir="2700000" algn="tl">
                    <a:srgbClr val="000000">
                      <a:alpha val="43137"/>
                    </a:srgbClr>
                  </a:outerShdw>
                </a:effectLst>
              </a:rPr>
              <a:t>Why the Strong Economic Growth Outside of Maine?</a:t>
            </a:r>
          </a:p>
        </p:txBody>
      </p:sp>
      <p:pic>
        <p:nvPicPr>
          <p:cNvPr id="9" name="Google Shape;122;p4" descr="Shape&#10;&#10;Description automatically generated">
            <a:hlinkClick r:id="rId2"/>
            <a:extLst>
              <a:ext uri="{FF2B5EF4-FFF2-40B4-BE49-F238E27FC236}">
                <a16:creationId xmlns:a16="http://schemas.microsoft.com/office/drawing/2014/main" id="{16DABDA9-9AC8-4058-9F6C-D46CDC079907}"/>
              </a:ext>
            </a:extLst>
          </p:cNvPr>
          <p:cNvPicPr preferRelativeResize="0"/>
          <p:nvPr/>
        </p:nvPicPr>
        <p:blipFill rotWithShape="1">
          <a:blip r:embed="rId3">
            <a:alphaModFix/>
          </a:blip>
          <a:srcRect/>
          <a:stretch/>
        </p:blipFill>
        <p:spPr>
          <a:xfrm>
            <a:off x="11353800" y="6041324"/>
            <a:ext cx="735963" cy="706376"/>
          </a:xfrm>
          <a:prstGeom prst="rect">
            <a:avLst/>
          </a:prstGeom>
          <a:noFill/>
          <a:ln>
            <a:noFill/>
          </a:ln>
        </p:spPr>
      </p:pic>
    </p:spTree>
    <p:extLst>
      <p:ext uri="{BB962C8B-B14F-4D97-AF65-F5344CB8AC3E}">
        <p14:creationId xmlns:p14="http://schemas.microsoft.com/office/powerpoint/2010/main" val="330816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353800" y="6041324"/>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838200" y="291975"/>
            <a:ext cx="10515600" cy="1325563"/>
          </a:xfrm>
        </p:spPr>
        <p:txBody>
          <a:bodyPr>
            <a:normAutofit/>
          </a:bodyPr>
          <a:lstStyle/>
          <a:p>
            <a:r>
              <a:rPr lang="en-US" dirty="0">
                <a:solidFill>
                  <a:srgbClr val="000066"/>
                </a:solidFill>
                <a:effectLst>
                  <a:outerShdw blurRad="38100" dist="38100" dir="2700000" algn="tl">
                    <a:srgbClr val="000000">
                      <a:alpha val="43137"/>
                    </a:srgbClr>
                  </a:outerShdw>
                </a:effectLst>
              </a:rPr>
              <a:t>Gaming </a:t>
            </a:r>
            <a:r>
              <a:rPr lang="en-US" u="sng" dirty="0">
                <a:solidFill>
                  <a:srgbClr val="000066"/>
                </a:solidFill>
                <a:effectLst>
                  <a:outerShdw blurRad="38100" dist="38100" dir="2700000" algn="tl">
                    <a:srgbClr val="000000">
                      <a:alpha val="43137"/>
                    </a:srgbClr>
                  </a:outerShdw>
                </a:effectLst>
              </a:rPr>
              <a:t>and</a:t>
            </a:r>
            <a:r>
              <a:rPr lang="en-US" dirty="0">
                <a:solidFill>
                  <a:srgbClr val="000066"/>
                </a:solidFill>
                <a:effectLst>
                  <a:outerShdw blurRad="38100" dist="38100" dir="2700000" algn="tl">
                    <a:srgbClr val="000000">
                      <a:alpha val="43137"/>
                    </a:srgbClr>
                  </a:outerShdw>
                </a:effectLst>
              </a:rPr>
              <a:t> Non-Gaming Reservation Economies Grew Rapidly in the 1990s</a:t>
            </a:r>
          </a:p>
        </p:txBody>
      </p:sp>
      <p:pic>
        <p:nvPicPr>
          <p:cNvPr id="3" name="Picture 2" descr="Chart, bar chart&#10;&#10;Description automatically generated">
            <a:extLst>
              <a:ext uri="{FF2B5EF4-FFF2-40B4-BE49-F238E27FC236}">
                <a16:creationId xmlns:a16="http://schemas.microsoft.com/office/drawing/2014/main" id="{25C8B823-4F86-A57C-7754-0794A9B698A4}"/>
              </a:ext>
            </a:extLst>
          </p:cNvPr>
          <p:cNvPicPr>
            <a:picLocks noChangeAspect="1"/>
          </p:cNvPicPr>
          <p:nvPr/>
        </p:nvPicPr>
        <p:blipFill>
          <a:blip r:embed="rId5"/>
          <a:stretch>
            <a:fillRect/>
          </a:stretch>
        </p:blipFill>
        <p:spPr>
          <a:xfrm>
            <a:off x="2351572" y="2368832"/>
            <a:ext cx="7488855" cy="4277662"/>
          </a:xfrm>
          <a:prstGeom prst="rect">
            <a:avLst/>
          </a:prstGeom>
        </p:spPr>
      </p:pic>
      <p:sp>
        <p:nvSpPr>
          <p:cNvPr id="5" name="TextBox 4">
            <a:extLst>
              <a:ext uri="{FF2B5EF4-FFF2-40B4-BE49-F238E27FC236}">
                <a16:creationId xmlns:a16="http://schemas.microsoft.com/office/drawing/2014/main" id="{61DDAB1E-E903-4B5D-875A-7D097BC9CDE8}"/>
              </a:ext>
            </a:extLst>
          </p:cNvPr>
          <p:cNvSpPr txBox="1"/>
          <p:nvPr/>
        </p:nvSpPr>
        <p:spPr>
          <a:xfrm>
            <a:off x="3189426" y="1748619"/>
            <a:ext cx="6093562"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Growth in Real (inflation-adjusted) Per Capita Income:</a:t>
            </a:r>
          </a:p>
          <a:p>
            <a:pPr algn="ctr"/>
            <a:r>
              <a:rPr lang="en-US" sz="2000" b="1" dirty="0">
                <a:latin typeface="Calibri" panose="020F0502020204030204" pitchFamily="34" charset="0"/>
                <a:cs typeface="Calibri" panose="020F0502020204030204" pitchFamily="34" charset="0"/>
              </a:rPr>
              <a:t>Indian Country v. the U.S. as a Whole, 1989-99</a:t>
            </a:r>
          </a:p>
        </p:txBody>
      </p:sp>
    </p:spTree>
    <p:extLst>
      <p:ext uri="{BB962C8B-B14F-4D97-AF65-F5344CB8AC3E}">
        <p14:creationId xmlns:p14="http://schemas.microsoft.com/office/powerpoint/2010/main" val="5490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4" descr="Shape&#10;&#10;Description automatically generated">
            <a:hlinkClick r:id="rId3"/>
          </p:cNvPr>
          <p:cNvPicPr preferRelativeResize="0"/>
          <p:nvPr/>
        </p:nvPicPr>
        <p:blipFill rotWithShape="1">
          <a:blip r:embed="rId4">
            <a:alphaModFix/>
          </a:blip>
          <a:srcRect/>
          <a:stretch/>
        </p:blipFill>
        <p:spPr>
          <a:xfrm>
            <a:off x="11207496" y="5980040"/>
            <a:ext cx="735963" cy="706376"/>
          </a:xfrm>
          <a:prstGeom prst="rect">
            <a:avLst/>
          </a:prstGeom>
          <a:noFill/>
          <a:ln>
            <a:noFill/>
          </a:ln>
        </p:spPr>
      </p:pic>
      <p:sp>
        <p:nvSpPr>
          <p:cNvPr id="10" name="Title 9">
            <a:extLst>
              <a:ext uri="{FF2B5EF4-FFF2-40B4-BE49-F238E27FC236}">
                <a16:creationId xmlns:a16="http://schemas.microsoft.com/office/drawing/2014/main" id="{FBED1A59-F282-1F8B-85C8-2715AA7993CE}"/>
              </a:ext>
            </a:extLst>
          </p:cNvPr>
          <p:cNvSpPr>
            <a:spLocks noGrp="1"/>
          </p:cNvSpPr>
          <p:nvPr>
            <p:ph type="title"/>
          </p:nvPr>
        </p:nvSpPr>
        <p:spPr>
          <a:xfrm>
            <a:off x="838200" y="569951"/>
            <a:ext cx="10515600" cy="1325563"/>
          </a:xfrm>
        </p:spPr>
        <p:txBody>
          <a:bodyPr/>
          <a:lstStyle/>
          <a:p>
            <a:r>
              <a:rPr lang="en-US" dirty="0">
                <a:solidFill>
                  <a:srgbClr val="000066"/>
                </a:solidFill>
                <a:effectLst>
                  <a:outerShdw blurRad="38100" dist="38100" dir="2700000" algn="tl">
                    <a:srgbClr val="000000">
                      <a:alpha val="43137"/>
                    </a:srgbClr>
                  </a:outerShdw>
                </a:effectLst>
              </a:rPr>
              <a:t>There’s Much More than Gaming Underlying Tribal Economic Development Outside Maine</a:t>
            </a:r>
          </a:p>
        </p:txBody>
      </p:sp>
      <p:sp>
        <p:nvSpPr>
          <p:cNvPr id="11" name="Text Placeholder 10">
            <a:extLst>
              <a:ext uri="{FF2B5EF4-FFF2-40B4-BE49-F238E27FC236}">
                <a16:creationId xmlns:a16="http://schemas.microsoft.com/office/drawing/2014/main" id="{8FDD4C0D-2A6C-D35A-944D-12C236AA74AF}"/>
              </a:ext>
            </a:extLst>
          </p:cNvPr>
          <p:cNvSpPr>
            <a:spLocks noGrp="1"/>
          </p:cNvSpPr>
          <p:nvPr>
            <p:ph type="body" idx="1"/>
          </p:nvPr>
        </p:nvSpPr>
        <p:spPr>
          <a:xfrm>
            <a:off x="838200" y="2061864"/>
            <a:ext cx="10515600" cy="4351338"/>
          </a:xfrm>
        </p:spPr>
        <p:txBody>
          <a:bodyPr>
            <a:normAutofit/>
          </a:bodyPr>
          <a:lstStyle/>
          <a:p>
            <a:pPr>
              <a:lnSpc>
                <a:spcPct val="100000"/>
              </a:lnSpc>
              <a:buClr>
                <a:srgbClr val="800000"/>
              </a:buClr>
              <a:buFont typeface="Wingdings" panose="05000000000000000000" pitchFamily="2" charset="2"/>
              <a:buChar char="Ø"/>
            </a:pPr>
            <a:r>
              <a:rPr lang="en-US" dirty="0"/>
              <a:t>Hotels, restaurants, golf courses, fishing and hunting, event centers, spas, bowling alleys, and museums diversify the tourism sector</a:t>
            </a:r>
          </a:p>
          <a:p>
            <a:pPr>
              <a:lnSpc>
                <a:spcPct val="100000"/>
              </a:lnSpc>
              <a:buClr>
                <a:srgbClr val="800000"/>
              </a:buClr>
              <a:buFont typeface="Wingdings" panose="05000000000000000000" pitchFamily="2" charset="2"/>
              <a:buChar char="Ø"/>
            </a:pPr>
            <a:r>
              <a:rPr lang="en-US" dirty="0"/>
              <a:t>Tribal government clinics and services earn revenue from outside tribal economies</a:t>
            </a:r>
          </a:p>
          <a:p>
            <a:pPr>
              <a:lnSpc>
                <a:spcPct val="100000"/>
              </a:lnSpc>
              <a:buClr>
                <a:srgbClr val="800000"/>
              </a:buClr>
              <a:buFont typeface="Wingdings" panose="05000000000000000000" pitchFamily="2" charset="2"/>
              <a:buChar char="Ø"/>
            </a:pPr>
            <a:r>
              <a:rPr lang="en-US" dirty="0"/>
              <a:t>Construction firms</a:t>
            </a:r>
            <a:r>
              <a:rPr lang="en-US"/>
              <a:t>, mines</a:t>
            </a:r>
            <a:r>
              <a:rPr lang="en-US" dirty="0"/>
              <a:t>, distilleries, convenience stores, housing, manufacturing companies, farms, fish processing plants, financial services, fuel distribution, grocery stores, and more</a:t>
            </a:r>
          </a:p>
        </p:txBody>
      </p:sp>
    </p:spTree>
    <p:extLst>
      <p:ext uri="{BB962C8B-B14F-4D97-AF65-F5344CB8AC3E}">
        <p14:creationId xmlns:p14="http://schemas.microsoft.com/office/powerpoint/2010/main" val="357200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CFBD17-4375-4349-800F-A413C4299434}"/>
              </a:ext>
            </a:extLst>
          </p:cNvPr>
          <p:cNvSpPr>
            <a:spLocks noGrp="1"/>
          </p:cNvSpPr>
          <p:nvPr>
            <p:ph type="subTitle" idx="1"/>
          </p:nvPr>
        </p:nvSpPr>
        <p:spPr>
          <a:xfrm>
            <a:off x="1377696" y="2190204"/>
            <a:ext cx="9144000" cy="1655762"/>
          </a:xfrm>
        </p:spPr>
        <p:txBody>
          <a:bodyPr>
            <a:normAutofit/>
          </a:bodyPr>
          <a:lstStyle/>
          <a:p>
            <a:pPr algn="l">
              <a:lnSpc>
                <a:spcPct val="100000"/>
              </a:lnSpc>
              <a:buClr>
                <a:srgbClr val="800000"/>
              </a:buClr>
              <a:buFont typeface="Wingdings" panose="05000000000000000000" pitchFamily="2" charset="2"/>
              <a:buChar char="Ø"/>
            </a:pPr>
            <a:r>
              <a:rPr lang="en-US" sz="3600" dirty="0"/>
              <a:t>It’s not all about gaming</a:t>
            </a:r>
          </a:p>
          <a:p>
            <a:pPr algn="l">
              <a:lnSpc>
                <a:spcPct val="100000"/>
              </a:lnSpc>
              <a:buClr>
                <a:srgbClr val="800000"/>
              </a:buClr>
              <a:buFont typeface="Wingdings" panose="05000000000000000000" pitchFamily="2" charset="2"/>
              <a:buChar char="Ø"/>
            </a:pPr>
            <a:r>
              <a:rPr lang="en-US" sz="3600" dirty="0"/>
              <a:t>It’s not about federal spending</a:t>
            </a:r>
          </a:p>
        </p:txBody>
      </p:sp>
      <p:sp>
        <p:nvSpPr>
          <p:cNvPr id="6" name="Title 9">
            <a:extLst>
              <a:ext uri="{FF2B5EF4-FFF2-40B4-BE49-F238E27FC236}">
                <a16:creationId xmlns:a16="http://schemas.microsoft.com/office/drawing/2014/main" id="{AA56A4BD-3E95-46C0-895A-C7862E3D36B8}"/>
              </a:ext>
            </a:extLst>
          </p:cNvPr>
          <p:cNvSpPr txBox="1">
            <a:spLocks/>
          </p:cNvSpPr>
          <p:nvPr/>
        </p:nvSpPr>
        <p:spPr>
          <a:xfrm>
            <a:off x="838200" y="606529"/>
            <a:ext cx="10515600" cy="132556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4400" dirty="0">
                <a:solidFill>
                  <a:srgbClr val="000066"/>
                </a:solidFill>
                <a:effectLst>
                  <a:outerShdw blurRad="38100" dist="38100" dir="2700000" algn="tl">
                    <a:srgbClr val="000000">
                      <a:alpha val="43137"/>
                    </a:srgbClr>
                  </a:outerShdw>
                </a:effectLst>
              </a:rPr>
              <a:t>Why the Strong Economic Growth Outside of Maine?</a:t>
            </a:r>
          </a:p>
        </p:txBody>
      </p:sp>
      <p:pic>
        <p:nvPicPr>
          <p:cNvPr id="9" name="Google Shape;122;p4" descr="Shape&#10;&#10;Description automatically generated">
            <a:hlinkClick r:id="rId2"/>
            <a:extLst>
              <a:ext uri="{FF2B5EF4-FFF2-40B4-BE49-F238E27FC236}">
                <a16:creationId xmlns:a16="http://schemas.microsoft.com/office/drawing/2014/main" id="{16DABDA9-9AC8-4058-9F6C-D46CDC079907}"/>
              </a:ext>
            </a:extLst>
          </p:cNvPr>
          <p:cNvPicPr preferRelativeResize="0"/>
          <p:nvPr/>
        </p:nvPicPr>
        <p:blipFill rotWithShape="1">
          <a:blip r:embed="rId3">
            <a:alphaModFix/>
          </a:blip>
          <a:srcRect/>
          <a:stretch/>
        </p:blipFill>
        <p:spPr>
          <a:xfrm>
            <a:off x="11353800" y="6041324"/>
            <a:ext cx="735963" cy="706376"/>
          </a:xfrm>
          <a:prstGeom prst="rect">
            <a:avLst/>
          </a:prstGeom>
          <a:noFill/>
          <a:ln>
            <a:noFill/>
          </a:ln>
        </p:spPr>
      </p:pic>
    </p:spTree>
    <p:extLst>
      <p:ext uri="{BB962C8B-B14F-4D97-AF65-F5344CB8AC3E}">
        <p14:creationId xmlns:p14="http://schemas.microsoft.com/office/powerpoint/2010/main" val="3500829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89B85B10F554F9E9E60A37380F03D" ma:contentTypeVersion="16" ma:contentTypeDescription="Create a new document." ma:contentTypeScope="" ma:versionID="affa74fe518e938d74c443ccc7513884">
  <xsd:schema xmlns:xsd="http://www.w3.org/2001/XMLSchema" xmlns:xs="http://www.w3.org/2001/XMLSchema" xmlns:p="http://schemas.microsoft.com/office/2006/metadata/properties" xmlns:ns2="933a179a-67b7-496b-ada9-f35322fc2413" xmlns:ns3="ffdecf97-3298-42e6-9afd-d83966075075" targetNamespace="http://schemas.microsoft.com/office/2006/metadata/properties" ma:root="true" ma:fieldsID="1fc197da99f3f9b722ed669e834e4bf6" ns2:_="" ns3:_="">
    <xsd:import namespace="933a179a-67b7-496b-ada9-f35322fc2413"/>
    <xsd:import namespace="ffdecf97-3298-42e6-9afd-d839660750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3a179a-67b7-496b-ada9-f35322fc24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060eabd-f5a1-4fa2-981b-d07ccfe10617}" ma:internalName="TaxCatchAll" ma:showField="CatchAllData" ma:web="933a179a-67b7-496b-ada9-f35322fc24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decf97-3298-42e6-9afd-d839660750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741399-d0d1-4fc3-b9ed-ae9b3709d5d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4028D3-C0DE-44A5-962E-9730B990B29F}"/>
</file>

<file path=customXml/itemProps2.xml><?xml version="1.0" encoding="utf-8"?>
<ds:datastoreItem xmlns:ds="http://schemas.openxmlformats.org/officeDocument/2006/customXml" ds:itemID="{C664D44E-D2E6-428D-A122-26806105C59D}"/>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Widescreen</PresentationFormat>
  <Paragraphs>199</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Helvetica</vt:lpstr>
      <vt:lpstr>Times New Roman</vt:lpstr>
      <vt:lpstr>Wingdings</vt:lpstr>
      <vt:lpstr>Office Theme</vt:lpstr>
      <vt:lpstr>The Impact of the Maine Indian Claims Settlement Act’s Restrictions on the Application of Federal Indian Policy to the Wabanaki Nations     Prof. Joe Kalt The Harvard Project on American Indian Economic Development John F. Kennedy School of Government Harvard University  March 9, 2023</vt:lpstr>
      <vt:lpstr>Overview of Findings</vt:lpstr>
      <vt:lpstr>PowerPoint Presentation</vt:lpstr>
      <vt:lpstr>PowerPoint Presentation</vt:lpstr>
      <vt:lpstr>PowerPoint Presentation</vt:lpstr>
      <vt:lpstr>PowerPoint Presentation</vt:lpstr>
      <vt:lpstr>Gaming and Non-Gaming Reservation Economies Grew Rapidly in the 1990s</vt:lpstr>
      <vt:lpstr>There’s Much More than Gaming Underlying Tribal Economic Development Outside Maine</vt:lpstr>
      <vt:lpstr>PowerPoint Presentation</vt:lpstr>
      <vt:lpstr>U.S. Tribes Are Increasingly Fiscally Independent</vt:lpstr>
      <vt:lpstr>Funding of Successful Tribal Government Programs</vt:lpstr>
      <vt:lpstr>PowerPoint Presentation</vt:lpstr>
      <vt:lpstr>Research on the Effects of Federal Policies of Self-Determination through Self-Government</vt:lpstr>
      <vt:lpstr>The Wabanakis Have Not Been Able to Keep Up</vt:lpstr>
      <vt:lpstr>PowerPoint Presentation</vt:lpstr>
      <vt:lpstr>Maine’s Economy Is Not the Cause</vt:lpstr>
      <vt:lpstr>PowerPoint Presentation</vt:lpstr>
      <vt:lpstr>MICSA Cuts the Wabanaki Nations Off from Federal Self-Determination Policy</vt:lpstr>
      <vt:lpstr>PowerPoint Presentation</vt:lpstr>
      <vt:lpstr>PowerPoint Presentation</vt:lpstr>
      <vt:lpstr>PowerPoint Presentation</vt:lpstr>
      <vt:lpstr>A Sample Tribal Government</vt:lpstr>
      <vt:lpstr>Select Laws and Regulations</vt:lpstr>
      <vt:lpstr>Legal, Health, &amp; Social Services</vt:lpstr>
      <vt:lpstr>Career &amp; Financial Services</vt:lpstr>
      <vt:lpstr>Cultural Services</vt:lpstr>
      <vt:lpstr>PowerPoint Presentation</vt:lpstr>
      <vt:lpstr>What’s at Stake for Maine in Closing the Wabanaki “Gap”?</vt:lpstr>
      <vt:lpstr>How Can Philanthropy Engage Effectively?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Kalt, Joseph</dc:creator>
  <cp:lastModifiedBy>Kalt, Joseph</cp:lastModifiedBy>
  <cp:revision>89</cp:revision>
  <dcterms:created xsi:type="dcterms:W3CDTF">2021-09-07T09:21:00Z</dcterms:created>
  <dcterms:modified xsi:type="dcterms:W3CDTF">2023-04-11T16:12:15Z</dcterms:modified>
</cp:coreProperties>
</file>